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5"/>
  </p:notes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Lst>
  <p:sldSz cx="18288000" cy="10287000"/>
  <p:notesSz cx="6858000" cy="9144000"/>
  <p:embeddedFontLst>
    <p:embeddedFont>
      <p:font typeface="Arial Bold" panose="020B0802020202020204" pitchFamily="34" charset="77"/>
      <p:regular r:id="rId46"/>
      <p:bold r:id="rId47"/>
    </p:embeddedFont>
    <p:embeddedFont>
      <p:font typeface="Arial Italics" panose="020B0502020202090204" pitchFamily="34" charset="77"/>
      <p:regular r:id="rId48"/>
      <p:italic r:id="rId49"/>
    </p:embeddedFont>
    <p:embeddedFont>
      <p:font typeface="Barlow" pitchFamily="2" charset="77"/>
      <p:regular r:id="rId50"/>
      <p:bold r:id="rId51"/>
      <p:italic r:id="rId52"/>
      <p:boldItalic r:id="rId53"/>
    </p:embeddedFont>
    <p:embeddedFont>
      <p:font typeface="Barlow Bold" pitchFamily="2" charset="77"/>
      <p:regular r:id="rId54"/>
      <p:bold r:id="rId55"/>
    </p:embeddedFont>
    <p:embeddedFont>
      <p:font typeface="Poppins" pitchFamily="2" charset="77"/>
      <p:regular r:id="rId56"/>
      <p:bold r:id="rId57"/>
      <p:italic r:id="rId58"/>
      <p:boldItalic r:id="rId59"/>
    </p:embeddedFont>
    <p:embeddedFont>
      <p:font typeface="Poppins Bold" pitchFamily="2" charset="77"/>
      <p:regular r:id="rId60"/>
      <p:bold r:id="rId61"/>
    </p:embeddedFont>
    <p:embeddedFont>
      <p:font typeface="Poppins Light" panose="020B0604020202020204" pitchFamily="34" charset="0"/>
      <p:regular r:id="rId62"/>
      <p:italic r:id="rId6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60" autoAdjust="0"/>
    <p:restoredTop sz="75918" autoAdjust="0"/>
  </p:normalViewPr>
  <p:slideViewPr>
    <p:cSldViewPr>
      <p:cViewPr varScale="1">
        <p:scale>
          <a:sx n="63" d="100"/>
          <a:sy n="63" d="100"/>
        </p:scale>
        <p:origin x="1480"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16.04.2025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Welcome everyone. Thank you for joining this session on a critical topic at the intersection of AI and security.”</a:t>
            </a:r>
          </a:p>
          <a:p>
            <a:endParaRPr lang="en-US"/>
          </a:p>
          <a:p>
            <a:r>
              <a:rPr lang="en-US"/>
              <a:t>"Today, we'll explore the unique security challenges posed by the new wave of Generative AI agents and discuss a practical framework, based on Zero Trust principles, for securing them in enterprise environments.”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"ATFAA gives us a structured way to think about the threats. It has four key domains: Cognitive Security, Execution Integrity, Identity Coherence, and Governance Scalability.”</a:t>
            </a:r>
          </a:p>
          <a:p>
            <a:endParaRPr lang="en-US"/>
          </a:p>
          <a:p>
            <a:r>
              <a:rPr lang="en-US"/>
              <a:t>"Each of these domains represents a different aspect of the agent's operation that can be targeted by attackers. We'll go through each one in detail."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"First, attackers can target the agent's core reasoning process.”</a:t>
            </a:r>
          </a:p>
          <a:p>
            <a:endParaRPr lang="en-US"/>
          </a:p>
          <a:p>
            <a:r>
              <a:rPr lang="en-US"/>
              <a:t>"Intent Breaking, often via sophisticated prompt injection, aims to hijack the agent's goals. Imagine tricking a financial agent into prioritizing risky investments by feeding it manipulated news articles.</a:t>
            </a:r>
          </a:p>
          <a:p>
            <a:endParaRPr lang="en-US"/>
          </a:p>
          <a:p>
            <a:endParaRPr lang="en-US"/>
          </a:p>
          <a:p>
            <a:r>
              <a:rPr lang="en-US"/>
              <a:t>"Misaligned Behaviors are more insidious – the agent might seem to be working correctly but is actually executing harmful actions, perhaps by finding loopholes in its instructions or being trained on corrupted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"First, attackers can target the agent's core reasoning process.”</a:t>
            </a:r>
          </a:p>
          <a:p>
            <a:endParaRPr lang="en-US"/>
          </a:p>
          <a:p>
            <a:r>
              <a:rPr lang="en-US"/>
              <a:t>"Intent Breaking, often via sophisticated prompt injection, aims to hijack the agent's goals. Imagine tricking a financial agent into prioritizing risky investments by feeding it manipulated news articles.</a:t>
            </a:r>
          </a:p>
          <a:p>
            <a:endParaRPr lang="en-US"/>
          </a:p>
          <a:p>
            <a:endParaRPr lang="en-US"/>
          </a:p>
          <a:p>
            <a:r>
              <a:rPr lang="en-US"/>
              <a:t>"Misaligned Behaviors are more insidious – the agent might seem to be working correctly but is actually executing harmful actions, perhaps by finding loopholes in its instructions or being trained on corrupted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ability of agents to use tools – APIs, databases, code interpreters – is powerful but risky.”</a:t>
            </a:r>
          </a:p>
          <a:p>
            <a:endParaRPr lang="en-US"/>
          </a:p>
          <a:p>
            <a:r>
              <a:rPr lang="en-US"/>
              <a:t>"Tool Misuse is a major concern. An attacker might craft a prompt that causes an agent with access to both customer data and an email API to inadvertently exfiltrate sensitive information, even though it has legitimate access to both tools individually.”</a:t>
            </a:r>
          </a:p>
          <a:p>
            <a:endParaRPr lang="en-US"/>
          </a:p>
          <a:p>
            <a:r>
              <a:rPr lang="en-US"/>
              <a:t>"And if agents can generate or execute code, like a DevOps assistant writing deployment scripts, there's a risk of Unexpected RCE if an attacker can influence the code being generated."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"Identity becomes complex with agents. Who is actually performing an action?”</a:t>
            </a:r>
          </a:p>
          <a:p>
            <a:endParaRPr lang="en-US"/>
          </a:p>
          <a:p>
            <a:r>
              <a:rPr lang="en-US"/>
              <a:t>"Identity Spoofing is a critical threat. Can an attacker manipulate an agent to perform actions using the credentials or permissions of the user who invoked it? Or can a malicious agent convincingly impersonate a trusted system component?”</a:t>
            </a:r>
          </a:p>
          <a:p>
            <a:endParaRPr lang="en-US"/>
          </a:p>
          <a:p>
            <a:r>
              <a:rPr lang="en-US"/>
              <a:t>"Maintaining clear identity boundaries and secure delegation is crucial."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"As we move towards multi-agent systems, where agents collaborate, new risks emerge."</a:t>
            </a:r>
          </a:p>
          <a:p>
            <a:endParaRPr lang="en-US"/>
          </a:p>
          <a:p>
            <a:r>
              <a:rPr lang="en-US"/>
              <a:t>"Attackers could poison the communication channels between agents, disrupting workflows or causing incorrect collective decisions.”</a:t>
            </a:r>
          </a:p>
          <a:p>
            <a:endParaRPr lang="en-US"/>
          </a:p>
          <a:p>
            <a:r>
              <a:rPr lang="en-US"/>
              <a:t>"A rogue agent, perhaps one compromised component, could operate undetected within the system for some time, abusing the inherent trust between collaborating agents. Furthermore, tracing responsibility in complex interactions becomes difficult."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"So, this gives us a structured view of the key threats we face with agentic AI, ranging from manipulating their reasoning to exploiting their interactions.”</a:t>
            </a:r>
          </a:p>
          <a:p>
            <a:endParaRPr lang="en-US"/>
          </a:p>
          <a:p>
            <a:r>
              <a:rPr lang="en-US"/>
              <a:t>"Understanding these specific threats is the first step towards building effective defenses.”</a:t>
            </a:r>
          </a:p>
          <a:p>
            <a:endParaRPr lang="en-US"/>
          </a:p>
          <a:p>
            <a:r>
              <a:rPr lang="en-US"/>
              <a:t>"Now, let's talk about a framework designed to mitigate these risks: The Adaptive Trust Boundary Management Framework."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Here is a quick summary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"Okay, so we've established that Agentic AI is a security nightmare waiting to happen. What do we do about it? I propose the Adaptive Trust Boundary Management Framework, or ATBMF. (Yes, another acronym. I'm on a roll.)"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"ATBMF is all about applying Zero Trust principles specifically to GenAI agents. The core idea is to continuously evaluate agent behavior and context, and then dynamically adjust security controls and trust boundaries in real-time.”</a:t>
            </a:r>
          </a:p>
          <a:p>
            <a:endParaRPr lang="en-US"/>
          </a:p>
          <a:p>
            <a:r>
              <a:rPr lang="en-US"/>
              <a:t>"It's about moving away from static, perimeter-based security and towards a more adaptive, context-aware approach. It's like having a security system that learns and adapts to new threats, instead of just relying on the same old locks and bolts.”</a:t>
            </a:r>
          </a:p>
          <a:p>
            <a:endParaRPr lang="en-US"/>
          </a:p>
          <a:p>
            <a:r>
              <a:rPr lang="en-US"/>
              <a:t>"ATBMF has three pillars: Multi-dimensional Monitoring &amp; Observability, Dynamic Policy Enforcement, and Self-healing Isolation Procedures."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first pillar is Multi-dimensional Monitoring. We need deep visibility into agent behavior to assess risk effectively.”</a:t>
            </a:r>
          </a:p>
          <a:p>
            <a:endParaRPr lang="en-US"/>
          </a:p>
          <a:p>
            <a:r>
              <a:rPr lang="en-US"/>
              <a:t>"This means monitoring things like Operational Coherence (is the agent doing what it's supposed to be doing?), Data Interaction Patterns (how is the agent accessing data?), Resource Utilization (is the agent using too much CPU or memory?), and Communication Patterns (who is the agent talking to?). It's like having a bunch of sensors constantly watching the agent's every move."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slide provides more detail on the monitoring dimensions. For example, under Operational Coherence, we're looking at metrics like Intent-Action Correlation and Decision Consistency. Under Data Interaction, we're tracking things like Unusual Access Volume and Data Sensitivity Tracking.”</a:t>
            </a:r>
          </a:p>
          <a:p>
            <a:endParaRPr lang="en-US"/>
          </a:p>
          <a:p>
            <a:r>
              <a:rPr lang="en-US"/>
              <a:t>"We can use tools like AWS CloudWatch and Azure Sentinel to implement this monitoring. The key is to collect as much relevant data as possible, so we can detect anomalies and potential threats."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"Here's a simplified code example of how you might implement anomaly detection for data access patterns. The function monitor_data_access compares the agent's current access patterns to a user's historical baseline and triggers an alert if it detects anything unusual, especially when high-sensitivity data is involved.”</a:t>
            </a:r>
          </a:p>
          <a:p>
            <a:endParaRPr lang="en-US"/>
          </a:p>
          <a:p>
            <a:r>
              <a:rPr lang="en-US"/>
              <a:t>"This is just a snippet, of course, but it gives you an idea of how you can use code to enforce these monitoring principles."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second pillar is Dynamic Policy Enforcement. This is about taking the risk scores we get from monitoring and translating them into adaptive security controls.”</a:t>
            </a:r>
          </a:p>
          <a:p>
            <a:endParaRPr lang="en-US"/>
          </a:p>
          <a:p>
            <a:r>
              <a:rPr lang="en-US"/>
              <a:t>"We're not just talking about allow/deny anymore. We need more granular control. We need mechanisms like Graduated Access Restrictions (think of it as tiers of access – full, read-only, sanitized data only, deny), Just-in-Time Privileges (granting minimal, temporary permissions only when needed), Automatic Revocation (instantly cutting off access if something suspicious happens), and Contextual Reauthentication (requiring extra verification for risky operations)."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slide provides more detail on these mechanisms. For example, with Graduated Access Restrictions, we can progressively limit data access as the risk increases. With Just-in-Time Privilege Allocation, we can grant ephemeral privileges with automatic expiration.”</a:t>
            </a:r>
          </a:p>
          <a:p>
            <a:endParaRPr lang="en-US"/>
          </a:p>
          <a:p>
            <a:r>
              <a:rPr lang="en-US"/>
              <a:t>"We can use tools like AWS IAM, Azure Entra ID, and OAuth 2.0 to implement these policies. The goal is to create security boundaries that adapt to the changing risk level."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"Here's an example of how you might define access policies using JSON. You can see how we define different access levels (low, medium, high) and specify the corresponding data access, tool permissions, and credential TTL for each level. For high-risk scenarios, we can even require explicit approval."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third and final pillar is Self-healing Isolation. This is about what happens when we detect a potential breach or high-risk state. We need automated containment actions to minimize the blast radius.”</a:t>
            </a:r>
          </a:p>
          <a:p>
            <a:endParaRPr lang="en-US"/>
          </a:p>
          <a:p>
            <a:r>
              <a:rPr lang="en-US"/>
              <a:t>"This involves procedures like Immediate Quarantine (automatically isolating the suspicious agent component), Graceful Degradation (allowing critical business functions to continue safely), and State Preservation (automatically capturing forensic data for investigation)."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slide provides more detail on these procedures. For example, Immediate Quarantine might involve network isolation via firewall rules, resource access revocation, and runtime restrictions. Graceful Degradation might involve falling back to simplified models or having a predefined capability hierarchy.”</a:t>
            </a:r>
          </a:p>
          <a:p>
            <a:endParaRPr lang="en-US"/>
          </a:p>
          <a:p>
            <a:r>
              <a:rPr lang="en-US"/>
              <a:t>"We can use tools like AWS Security Groups, Azure NSGs, and Kubernetes Network Policies to implement this isolation. The key is to contain the threat quickly and effectively, while minimizing disruption to legitimate operations."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diagram shows how we can implement ATBMF in the AWS cloud. You can see the different AWS services involved, such as API Gateway, Lambda, Bedrock, CloudWatch, DynamoDB, and SNS.”</a:t>
            </a:r>
          </a:p>
          <a:p>
            <a:endParaRPr lang="en-US"/>
          </a:p>
          <a:p>
            <a:r>
              <a:rPr lang="en-US"/>
              <a:t>"The diagram illustrates how the three pillars of ATBMF – monitoring, policy enforcement, and isolation – work together to protect the GenAI agent. It's a complex architecture, but it provides a robust and scalable solution."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"Okay, let's set the stage. Generative AI is no longer just about fancy chatbots. We're talking about agents now. These guys are like LLMs on steroids – they can plan, remember, use tools, and act pretty autonomously.”</a:t>
            </a:r>
          </a:p>
          <a:p>
            <a:endParaRPr lang="en-US" dirty="0"/>
          </a:p>
          <a:p>
            <a:r>
              <a:rPr lang="en-US" dirty="0"/>
              <a:t>"The adoption rates are skyrocketing.”</a:t>
            </a:r>
          </a:p>
          <a:p>
            <a:endParaRPr lang="en-US" dirty="0"/>
          </a:p>
          <a:p>
            <a:r>
              <a:rPr lang="en-US" dirty="0"/>
              <a:t>"These agents are making complex decisions and taking actions with minimal human help. Sounds cool, right? But it also means they can potentially cause a lot more damage if things go wrong. It's like giving a toddler the keys to a sports car – exciting, but also terrifying."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Let's make this more concrete with a real-world use case. Imagine a sophisticated GenAI agent deployed to boost productivity within a company. It's deeply integrated into company operations, which is great for efficiency, but also creates significant security risks."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Let's make this more concrete with a real-world use case. Imagine a sophisticated GenAI agent deployed to boost productivity within a company. It's deeply integrated into company operations, which is great for efficiency, but also creates significant security risks."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agent performs tasks like summarizing emails and meetings, analyzing internal documents, answering employee questions, generating reports, and executing automated workflows. To do this, it accesses a wide range of systems, including email and calendar services, document repositories, HR and financial databases, and IT operations and development systems."</a:t>
            </a:r>
          </a:p>
          <a:p>
            <a:r>
              <a:rPr lang="en-US"/>
              <a:t>"This broad access is what makes the agent so useful, but it also means that if the agent is compromised, the attacker could gain access to a lot of sensitive information and critical systems."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"Based on the agent's capabilities and system access, we can identify several potential threats, including Tool Misuse, Memory Poisoning, Identity Spoofing, and Intent Breaking."</a:t>
            </a:r>
          </a:p>
          <a:p>
            <a:r>
              <a:rPr lang="en-US"/>
              <a:t>"Each of these threats represents a different way in which an attacker could exploit the agent's functionality to cause harm. It's important to consider all of these threats when designing a security solution."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 address these threats, we can apply the principles of ATBMF. First, we need to implement comprehensive monitoring and observability. In this example, we log all agent actions to Amazon Kinesis Data Streams.”</a:t>
            </a:r>
          </a:p>
          <a:p>
            <a:endParaRPr lang="en-US"/>
          </a:p>
          <a:p>
            <a:r>
              <a:rPr lang="en-US"/>
              <a:t>"We then use an AWS Lambda function to analyze this data in real-time, checking for things like operational coherence, unusual data access patterns, and anomalous resource utilization. We also use Amazon CloudWatch to monitor various metrics and set up alarms."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"Next, we implement dynamic policy enforcement. When suspicious activity is detected, we use a Policy Evaluator Lambda function to assess the risk and determine the appropriate access tier (low, medium, high, deny).”</a:t>
            </a:r>
          </a:p>
          <a:p>
            <a:endParaRPr lang="en-US"/>
          </a:p>
          <a:p>
            <a:r>
              <a:rPr lang="en-US"/>
              <a:t>"The agent then requests credentials via AWS STS AssumeRole, and the Policy Evaluator Lambda dynamically generates or selects an IAM policy based on the risk tier, issuing temporary, least-privilege credentials."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"Finally, we implement self-healing isolation. High-risk detections trigger a Response Lambda function (or an AWS Step Functions workflow) to automatically contain the threat.”</a:t>
            </a:r>
          </a:p>
          <a:p>
            <a:endParaRPr lang="en-US"/>
          </a:p>
          <a:p>
            <a:r>
              <a:rPr lang="en-US"/>
              <a:t>"This might involve actions like modifying EC2 Security Groups to apply a restrictive 'Quarantine' group, triggering AWS Systems Manager (SSM) Run Command to capture forensic data, and applying an IAM deny policy to the agent's base IAM role to revoke its session."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"Finally, we implement self-healing isolation. High-risk detections trigger a Response Lambda function (or an AWS Step Functions workflow) to automatically contain the threat.”</a:t>
            </a:r>
          </a:p>
          <a:p>
            <a:endParaRPr lang="en-US"/>
          </a:p>
          <a:p>
            <a:r>
              <a:rPr lang="en-US"/>
              <a:t>"This might involve actions like modifying EC2 Security Groups to apply a restrictive 'Quarantine' group, triggering AWS Systems Manager (SSM) Run Command to capture forensic data, and applying an IAM deny policy to the agent's base IAM role to revoke its session.”</a:t>
            </a:r>
          </a:p>
          <a:p>
            <a:endParaRPr lang="en-US"/>
          </a:p>
          <a:p>
            <a:r>
              <a:rPr lang="en-US"/>
              <a:t>There are a lot more threats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"Finally, we implement self-healing isolation. High-risk detections trigger a Response Lambda function (or an AWS Step Functions workflow) to automatically contain the threat.”</a:t>
            </a:r>
          </a:p>
          <a:p>
            <a:endParaRPr lang="en-US"/>
          </a:p>
          <a:p>
            <a:r>
              <a:rPr lang="en-US"/>
              <a:t>"This might involve actions like modifying EC2 Security Groups to apply a restrictive 'Quarantine' group, triggering AWS Systems Manager (SSM) Run Command to capture forensic data, and applying an IAM deny policy to the agent's base IAM role to revoke its session.”</a:t>
            </a:r>
          </a:p>
          <a:p>
            <a:endParaRPr lang="en-US"/>
          </a:p>
          <a:p>
            <a:r>
              <a:rPr lang="en-US"/>
              <a:t>There are a lot more threats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"Finally, we implement self-healing isolation. High-risk detections trigger a Response Lambda function (or an AWS Step Functions workflow) to automatically contain the threat.”</a:t>
            </a:r>
          </a:p>
          <a:p>
            <a:endParaRPr lang="en-US"/>
          </a:p>
          <a:p>
            <a:r>
              <a:rPr lang="en-US"/>
              <a:t>"This might involve actions like modifying EC2 Security Groups to apply a restrictive 'Quarantine' group, triggering AWS Systems Manager (SSM) Run Command to capture forensic data, and applying an IAM deny policy to the agent's base IAM role to revoke its session.”</a:t>
            </a:r>
          </a:p>
          <a:p>
            <a:endParaRPr lang="en-US"/>
          </a:p>
          <a:p>
            <a:r>
              <a:rPr lang="en-US"/>
              <a:t>There are a lot more threats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"So, what makes these agents different from your average chatbot? It's these key capabilities. First, they've got planning and reasoning. They can break down complex tasks and figure out how to achieve goals. Think of it as an AI with a to-do list, and the brains to actually check it off.”</a:t>
            </a:r>
          </a:p>
          <a:p>
            <a:endParaRPr lang="en-US"/>
          </a:p>
          <a:p>
            <a:r>
              <a:rPr lang="en-US"/>
              <a:t>"Then there's memory. They've got both short-term memory – like remembering what you just said in a conversation – and long-term memory, which lets them learn and adapt. It's like they're taking notes, but they never forget... which could be a good thing, or a very bad thing.”</a:t>
            </a:r>
          </a:p>
          <a:p>
            <a:endParaRPr lang="en-US"/>
          </a:p>
          <a:p>
            <a:r>
              <a:rPr lang="en-US"/>
              <a:t>"They also have tool integration. They can use APIs, databases, code interpreters – basically, anything a human can use. It's like giving them a Swiss Army knife, but every tool is connected to the internet.”</a:t>
            </a:r>
          </a:p>
          <a:p>
            <a:endParaRPr lang="en-US"/>
          </a:p>
          <a:p>
            <a:r>
              <a:rPr lang="en-US"/>
              <a:t>"And finally, autonomous action. They can execute tasks and make decisions with less human intervention. They're not just answering questions; they're doing things. It's like they've got initiative... maybe a little too much initiative."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"Finally, we implement self-healing isolation. High-risk detections trigger a Response Lambda function (or an AWS Step Functions workflow) to automatically contain the threat.”</a:t>
            </a:r>
          </a:p>
          <a:p>
            <a:endParaRPr lang="en-US"/>
          </a:p>
          <a:p>
            <a:r>
              <a:rPr lang="en-US"/>
              <a:t>"This might involve actions like modifying EC2 Security Groups to apply a restrictive 'Quarantine' group, triggering AWS Systems Manager (SSM) Run Command to capture forensic data, and applying an IAM deny policy to the agent's base IAM role to revoke its session.”</a:t>
            </a:r>
          </a:p>
          <a:p>
            <a:endParaRPr lang="en-US"/>
          </a:p>
          <a:p>
            <a:r>
              <a:rPr lang="en-US"/>
              <a:t>There are a lot more threats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"Finally, we implement self-healing isolation. High-risk detections trigger a Response Lambda function (or an AWS Step Functions workflow) to automatically contain the threat.”</a:t>
            </a:r>
          </a:p>
          <a:p>
            <a:endParaRPr lang="en-US"/>
          </a:p>
          <a:p>
            <a:r>
              <a:rPr lang="en-US"/>
              <a:t>"This might involve actions like modifying EC2 Security Groups to apply a restrictive 'Quarantine' group, triggering AWS Systems Manager (SSM) Run Command to capture forensic data, and applying an IAM deny policy to the agent's base IAM role to revoke its session.”</a:t>
            </a:r>
          </a:p>
          <a:p>
            <a:endParaRPr lang="en-US"/>
          </a:p>
          <a:p>
            <a:r>
              <a:rPr lang="en-US"/>
              <a:t>There are a lot more threats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"Finally, we implement self-healing isolation. High-risk detections trigger a Response Lambda function (or an AWS Step Functions workflow) to automatically contain the threat.”</a:t>
            </a:r>
          </a:p>
          <a:p>
            <a:endParaRPr lang="en-US"/>
          </a:p>
          <a:p>
            <a:r>
              <a:rPr lang="en-US"/>
              <a:t>"This might involve actions like modifying EC2 Security Groups to apply a restrictive 'Quarantine' group, triggering AWS Systems Manager (SSM) Run Command to capture forensic data, and applying an IAM deny policy to the agent's base IAM role to revoke its session.”</a:t>
            </a:r>
          </a:p>
          <a:p>
            <a:endParaRPr lang="en-US"/>
          </a:p>
          <a:p>
            <a:r>
              <a:rPr lang="en-US"/>
              <a:t>There are a lot more threats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"Thank you all for your time and attention! I hope you found this presentation informative and maybe even a little bit entertaining. The world of Agentic AI is both exciting and challenging, and it's up to us to make sure we navigate it safely.”</a:t>
            </a:r>
          </a:p>
          <a:p>
            <a:endParaRPr lang="en-US"/>
          </a:p>
          <a:p>
            <a:r>
              <a:rPr lang="en-US"/>
              <a:t>"Now, I'm happy to answer any questions you may have. Let's have a great discussion!"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"All this cool functionality comes with a price: a whole new set of security challenges. Traditional security approaches just aren't cutting it anymore. We need a new way to think about security in the age of Agentic AI. That's where ATFAA comes in, which we'll discuss later."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core principle of Zero Trust is 'Never Trust, Always Verify.' We need to apply this to GenAI agents..”</a:t>
            </a:r>
          </a:p>
          <a:p>
            <a:endParaRPr lang="en-US"/>
          </a:p>
          <a:p>
            <a:r>
              <a:rPr lang="en-US"/>
              <a:t>"We can't just trust an agent because it's running inside our network. Its behavior is dynamic, its reasoning complex, and its potential interactions vast.”</a:t>
            </a:r>
          </a:p>
          <a:p>
            <a:endParaRPr lang="en-US"/>
          </a:p>
          <a:p>
            <a:r>
              <a:rPr lang="en-US"/>
              <a:t>"Over the next ~40 minutes, we'll dive into the specific challenges, explore the threats, introduce a framework called ATBMF to address them, look at practical implementation, and wrap up with a case study and Q&amp;A."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"Let's dive deeper into why Agentic AI is such a security nightmare... I mean, challenge. First, autonomous action. Unlike traditional apps with predictable behavior, agents can do novel things. It's like trying to predict what a toddler will do next – except the toddler has access to your company's bank account.”</a:t>
            </a:r>
          </a:p>
          <a:p>
            <a:endParaRPr lang="en-US"/>
          </a:p>
          <a:p>
            <a:r>
              <a:rPr lang="en-US"/>
              <a:t>"Expanded attack surface. We've got NLP interfaces, reasoning engines, memory stores, tool integrations... it's a huge, complex system with tons of entry points for attackers. It's like a mansion with a thousand doors, and every door has a different kind of lock... and some of the locks are broken.”</a:t>
            </a:r>
          </a:p>
          <a:p>
            <a:endParaRPr lang="en-US"/>
          </a:p>
          <a:p>
            <a:r>
              <a:rPr lang="en-US"/>
              <a:t>"Dynamic interactions. Agents interact with sensitive data and systems in real-time, requiring constant verification. We can't just grant access once and forget about it. It's like having to show your ID every time you take a step inside your own house.”</a:t>
            </a:r>
          </a:p>
          <a:p>
            <a:endParaRPr lang="en-US"/>
          </a:p>
          <a:p>
            <a:r>
              <a:rPr lang="en-US"/>
              <a:t>"Temporally extended operations. Agents maintain state, creating temporal attack vectors. An attacker might slowly introduce malicious influence over time. It's like a slow-acting poison, but for your data.”</a:t>
            </a:r>
          </a:p>
          <a:p>
            <a:endParaRPr lang="en-US"/>
          </a:p>
          <a:p>
            <a:r>
              <a:rPr lang="en-US"/>
              <a:t>"Delegation chains. Agents act on behalf of users and other systems, creating complex trust relationships. It's like trying to figure out who's really in charge in a multi-level marketing scheme."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diagram shows the GenAI agent architecture and the security boundaries. You can see the different components: the planning engine, memory systems, action and tool invocation, and supporting services.”</a:t>
            </a:r>
          </a:p>
          <a:p>
            <a:endParaRPr lang="en-US"/>
          </a:p>
          <a:p>
            <a:r>
              <a:rPr lang="en-US"/>
              <a:t>"The red areas are where the critical vulnerabilities lie. We've got risks like reasoning hijacking, memory contamination, function chain exploits, prompt injection, and communication poisoning.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"All this cool functionality comes with a price: a whole new set of security challenges. Traditional security approaches just aren't cutting it anymore. We need a new way to think about security in the age of Agentic AI. That's where ATFAA comes in, which we'll discuss later."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4/16/25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4/16/25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4/16/25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4/16/25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3.sv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3.sv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www.linkedin/com/in/vineethsai" TargetMode="Externa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3.sv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3.sv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3.sv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3.sv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3.sv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3.sv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6250" r="-6250"/>
            </a:stretch>
          </a:blipFill>
        </p:spPr>
        <p:txBody>
          <a:bodyPr/>
          <a:lstStyle/>
          <a:p>
            <a:endParaRPr lang="en-US"/>
          </a:p>
        </p:txBody>
      </p:sp>
      <p:grpSp>
        <p:nvGrpSpPr>
          <p:cNvPr id="3" name="Group 3"/>
          <p:cNvGrpSpPr/>
          <p:nvPr/>
        </p:nvGrpSpPr>
        <p:grpSpPr>
          <a:xfrm>
            <a:off x="1028700" y="2997107"/>
            <a:ext cx="16086314" cy="4424355"/>
            <a:chOff x="0" y="0"/>
            <a:chExt cx="21448418" cy="5899140"/>
          </a:xfrm>
        </p:grpSpPr>
        <p:sp>
          <p:nvSpPr>
            <p:cNvPr id="4" name="Freeform 4"/>
            <p:cNvSpPr/>
            <p:nvPr/>
          </p:nvSpPr>
          <p:spPr>
            <a:xfrm>
              <a:off x="0" y="0"/>
              <a:ext cx="21448418" cy="5899140"/>
            </a:xfrm>
            <a:custGeom>
              <a:avLst/>
              <a:gdLst/>
              <a:ahLst/>
              <a:cxnLst/>
              <a:rect l="l" t="t" r="r" b="b"/>
              <a:pathLst>
                <a:path w="21448418" h="5899140">
                  <a:moveTo>
                    <a:pt x="0" y="0"/>
                  </a:moveTo>
                  <a:lnTo>
                    <a:pt x="21448418" y="0"/>
                  </a:lnTo>
                  <a:lnTo>
                    <a:pt x="21448418" y="5899140"/>
                  </a:lnTo>
                  <a:lnTo>
                    <a:pt x="0" y="5899140"/>
                  </a:lnTo>
                  <a:close/>
                </a:path>
              </a:pathLst>
            </a:custGeom>
            <a:solidFill>
              <a:srgbClr val="000000">
                <a:alpha val="0"/>
              </a:srgbClr>
            </a:solidFill>
          </p:spPr>
          <p:txBody>
            <a:bodyPr/>
            <a:lstStyle/>
            <a:p>
              <a:endParaRPr lang="en-US"/>
            </a:p>
          </p:txBody>
        </p:sp>
        <p:sp>
          <p:nvSpPr>
            <p:cNvPr id="5" name="TextBox 5"/>
            <p:cNvSpPr txBox="1"/>
            <p:nvPr/>
          </p:nvSpPr>
          <p:spPr>
            <a:xfrm>
              <a:off x="0" y="-19050"/>
              <a:ext cx="21448418" cy="5918190"/>
            </a:xfrm>
            <a:prstGeom prst="rect">
              <a:avLst/>
            </a:prstGeom>
          </p:spPr>
          <p:txBody>
            <a:bodyPr lIns="0" tIns="0" rIns="0" bIns="0" rtlCol="0" anchor="t"/>
            <a:lstStyle/>
            <a:p>
              <a:pPr algn="l">
                <a:lnSpc>
                  <a:spcPts val="10800"/>
                </a:lnSpc>
              </a:pPr>
              <a:r>
                <a:rPr lang="en-US" sz="9000" b="1" spc="-179">
                  <a:solidFill>
                    <a:srgbClr val="FFFFFF"/>
                  </a:solidFill>
                  <a:latin typeface="Barlow Bold"/>
                  <a:ea typeface="Barlow Bold"/>
                  <a:cs typeface="Barlow Bold"/>
                  <a:sym typeface="Barlow Bold"/>
                </a:rPr>
                <a:t>SafeGen: Accelerating Secure Generative AI Implementation</a:t>
              </a:r>
            </a:p>
            <a:p>
              <a:pPr algn="l">
                <a:lnSpc>
                  <a:spcPts val="10800"/>
                </a:lnSpc>
              </a:pPr>
              <a:endParaRPr lang="en-US" sz="9000" b="1" spc="-179">
                <a:solidFill>
                  <a:srgbClr val="FFFFFF"/>
                </a:solidFill>
                <a:latin typeface="Barlow Bold"/>
                <a:ea typeface="Barlow Bold"/>
                <a:cs typeface="Barlow Bold"/>
                <a:sym typeface="Barlow Bold"/>
              </a:endParaRPr>
            </a:p>
          </p:txBody>
        </p:sp>
      </p:grpSp>
      <p:grpSp>
        <p:nvGrpSpPr>
          <p:cNvPr id="6" name="Group 6"/>
          <p:cNvGrpSpPr/>
          <p:nvPr/>
        </p:nvGrpSpPr>
        <p:grpSpPr>
          <a:xfrm>
            <a:off x="1497588" y="8047814"/>
            <a:ext cx="3283962" cy="718985"/>
            <a:chOff x="0" y="0"/>
            <a:chExt cx="4378616" cy="958646"/>
          </a:xfrm>
        </p:grpSpPr>
        <p:sp>
          <p:nvSpPr>
            <p:cNvPr id="7" name="Freeform 7"/>
            <p:cNvSpPr/>
            <p:nvPr/>
          </p:nvSpPr>
          <p:spPr>
            <a:xfrm>
              <a:off x="0" y="0"/>
              <a:ext cx="4378579" cy="958596"/>
            </a:xfrm>
            <a:custGeom>
              <a:avLst/>
              <a:gdLst/>
              <a:ahLst/>
              <a:cxnLst/>
              <a:rect l="l" t="t" r="r" b="b"/>
              <a:pathLst>
                <a:path w="4378579" h="958596">
                  <a:moveTo>
                    <a:pt x="0" y="479298"/>
                  </a:moveTo>
                  <a:cubicBezTo>
                    <a:pt x="0" y="214630"/>
                    <a:pt x="214630" y="0"/>
                    <a:pt x="479298" y="0"/>
                  </a:cubicBezTo>
                  <a:lnTo>
                    <a:pt x="3899281" y="0"/>
                  </a:lnTo>
                  <a:cubicBezTo>
                    <a:pt x="4163949" y="0"/>
                    <a:pt x="4378579" y="214630"/>
                    <a:pt x="4378579" y="479298"/>
                  </a:cubicBezTo>
                  <a:cubicBezTo>
                    <a:pt x="4378579" y="743966"/>
                    <a:pt x="4163949" y="958596"/>
                    <a:pt x="3899281" y="958596"/>
                  </a:cubicBezTo>
                  <a:lnTo>
                    <a:pt x="479298" y="958596"/>
                  </a:lnTo>
                  <a:cubicBezTo>
                    <a:pt x="214630" y="958596"/>
                    <a:pt x="0" y="744093"/>
                    <a:pt x="0" y="479298"/>
                  </a:cubicBezTo>
                  <a:close/>
                </a:path>
              </a:pathLst>
            </a:custGeom>
            <a:solidFill>
              <a:srgbClr val="5AE0A7"/>
            </a:solidFill>
          </p:spPr>
          <p:txBody>
            <a:bodyPr/>
            <a:lstStyle/>
            <a:p>
              <a:endParaRPr lang="en-US"/>
            </a:p>
          </p:txBody>
        </p:sp>
      </p:grpSp>
      <p:grpSp>
        <p:nvGrpSpPr>
          <p:cNvPr id="8" name="Group 8"/>
          <p:cNvGrpSpPr/>
          <p:nvPr/>
        </p:nvGrpSpPr>
        <p:grpSpPr>
          <a:xfrm>
            <a:off x="1825315" y="8074248"/>
            <a:ext cx="3564000" cy="692550"/>
            <a:chOff x="0" y="0"/>
            <a:chExt cx="4752000" cy="923400"/>
          </a:xfrm>
        </p:grpSpPr>
        <p:sp>
          <p:nvSpPr>
            <p:cNvPr id="9" name="Freeform 9"/>
            <p:cNvSpPr/>
            <p:nvPr/>
          </p:nvSpPr>
          <p:spPr>
            <a:xfrm>
              <a:off x="0" y="0"/>
              <a:ext cx="4752000" cy="923400"/>
            </a:xfrm>
            <a:custGeom>
              <a:avLst/>
              <a:gdLst/>
              <a:ahLst/>
              <a:cxnLst/>
              <a:rect l="l" t="t" r="r" b="b"/>
              <a:pathLst>
                <a:path w="4752000" h="923400">
                  <a:moveTo>
                    <a:pt x="0" y="0"/>
                  </a:moveTo>
                  <a:lnTo>
                    <a:pt x="4752000" y="0"/>
                  </a:lnTo>
                  <a:lnTo>
                    <a:pt x="4752000" y="923400"/>
                  </a:lnTo>
                  <a:lnTo>
                    <a:pt x="0" y="923400"/>
                  </a:lnTo>
                  <a:close/>
                </a:path>
              </a:pathLst>
            </a:custGeom>
            <a:solidFill>
              <a:srgbClr val="000000">
                <a:alpha val="0"/>
              </a:srgbClr>
            </a:solidFill>
          </p:spPr>
          <p:txBody>
            <a:bodyPr/>
            <a:lstStyle/>
            <a:p>
              <a:endParaRPr lang="en-US"/>
            </a:p>
          </p:txBody>
        </p:sp>
        <p:sp>
          <p:nvSpPr>
            <p:cNvPr id="10" name="TextBox 10"/>
            <p:cNvSpPr txBox="1"/>
            <p:nvPr/>
          </p:nvSpPr>
          <p:spPr>
            <a:xfrm>
              <a:off x="0" y="0"/>
              <a:ext cx="4752000" cy="923400"/>
            </a:xfrm>
            <a:prstGeom prst="rect">
              <a:avLst/>
            </a:prstGeom>
          </p:spPr>
          <p:txBody>
            <a:bodyPr lIns="0" tIns="0" rIns="0" bIns="0" rtlCol="0" anchor="t"/>
            <a:lstStyle/>
            <a:p>
              <a:pPr algn="l">
                <a:lnSpc>
                  <a:spcPts val="4320"/>
                </a:lnSpc>
              </a:pPr>
              <a:r>
                <a:rPr lang="en-US" sz="3600" b="1">
                  <a:solidFill>
                    <a:srgbClr val="FFFFFF"/>
                  </a:solidFill>
                  <a:latin typeface="Barlow Bold"/>
                  <a:ea typeface="Barlow Bold"/>
                  <a:cs typeface="Barlow Bold"/>
                  <a:sym typeface="Barlow Bold"/>
                </a:rPr>
                <a:t>April 2025</a:t>
              </a:r>
            </a:p>
          </p:txBody>
        </p:sp>
      </p:grpSp>
      <p:grpSp>
        <p:nvGrpSpPr>
          <p:cNvPr id="11" name="Group 11"/>
          <p:cNvGrpSpPr/>
          <p:nvPr/>
        </p:nvGrpSpPr>
        <p:grpSpPr>
          <a:xfrm>
            <a:off x="5584637" y="8091806"/>
            <a:ext cx="4916871" cy="553998"/>
            <a:chOff x="0" y="0"/>
            <a:chExt cx="6555828" cy="738664"/>
          </a:xfrm>
        </p:grpSpPr>
        <p:sp>
          <p:nvSpPr>
            <p:cNvPr id="12" name="Freeform 12"/>
            <p:cNvSpPr/>
            <p:nvPr/>
          </p:nvSpPr>
          <p:spPr>
            <a:xfrm>
              <a:off x="0" y="0"/>
              <a:ext cx="6555828" cy="738664"/>
            </a:xfrm>
            <a:custGeom>
              <a:avLst/>
              <a:gdLst/>
              <a:ahLst/>
              <a:cxnLst/>
              <a:rect l="l" t="t" r="r" b="b"/>
              <a:pathLst>
                <a:path w="6555828" h="738664">
                  <a:moveTo>
                    <a:pt x="0" y="0"/>
                  </a:moveTo>
                  <a:lnTo>
                    <a:pt x="6555828" y="0"/>
                  </a:lnTo>
                  <a:lnTo>
                    <a:pt x="6555828" y="738664"/>
                  </a:lnTo>
                  <a:lnTo>
                    <a:pt x="0" y="738664"/>
                  </a:lnTo>
                  <a:close/>
                </a:path>
              </a:pathLst>
            </a:custGeom>
            <a:solidFill>
              <a:srgbClr val="000000">
                <a:alpha val="0"/>
              </a:srgbClr>
            </a:solidFill>
          </p:spPr>
          <p:txBody>
            <a:bodyPr/>
            <a:lstStyle/>
            <a:p>
              <a:endParaRPr lang="en-US"/>
            </a:p>
          </p:txBody>
        </p:sp>
        <p:sp>
          <p:nvSpPr>
            <p:cNvPr id="13" name="TextBox 13"/>
            <p:cNvSpPr txBox="1"/>
            <p:nvPr/>
          </p:nvSpPr>
          <p:spPr>
            <a:xfrm>
              <a:off x="0" y="-9525"/>
              <a:ext cx="6555828" cy="748189"/>
            </a:xfrm>
            <a:prstGeom prst="rect">
              <a:avLst/>
            </a:prstGeom>
          </p:spPr>
          <p:txBody>
            <a:bodyPr lIns="0" tIns="0" rIns="0" bIns="0" rtlCol="0" anchor="t"/>
            <a:lstStyle/>
            <a:p>
              <a:pPr algn="l">
                <a:lnSpc>
                  <a:spcPts val="3240"/>
                </a:lnSpc>
              </a:pPr>
              <a:r>
                <a:rPr lang="en-US" sz="2700" b="1">
                  <a:solidFill>
                    <a:srgbClr val="5AE0A7"/>
                  </a:solidFill>
                  <a:latin typeface="Barlow Bold"/>
                  <a:ea typeface="Barlow Bold"/>
                  <a:cs typeface="Barlow Bold"/>
                  <a:sym typeface="Barlow Bold"/>
                </a:rPr>
                <a:t>Vineeth Sai Narajala</a:t>
              </a:r>
            </a:p>
          </p:txBody>
        </p:sp>
      </p:grpSp>
      <p:grpSp>
        <p:nvGrpSpPr>
          <p:cNvPr id="14" name="Group 14"/>
          <p:cNvGrpSpPr/>
          <p:nvPr/>
        </p:nvGrpSpPr>
        <p:grpSpPr>
          <a:xfrm>
            <a:off x="5584806" y="8625616"/>
            <a:ext cx="5566802" cy="507771"/>
            <a:chOff x="0" y="0"/>
            <a:chExt cx="7422402" cy="677028"/>
          </a:xfrm>
        </p:grpSpPr>
        <p:sp>
          <p:nvSpPr>
            <p:cNvPr id="15" name="Freeform 15"/>
            <p:cNvSpPr/>
            <p:nvPr/>
          </p:nvSpPr>
          <p:spPr>
            <a:xfrm>
              <a:off x="0" y="0"/>
              <a:ext cx="7422402" cy="677028"/>
            </a:xfrm>
            <a:custGeom>
              <a:avLst/>
              <a:gdLst/>
              <a:ahLst/>
              <a:cxnLst/>
              <a:rect l="l" t="t" r="r" b="b"/>
              <a:pathLst>
                <a:path w="7422402" h="677028">
                  <a:moveTo>
                    <a:pt x="0" y="0"/>
                  </a:moveTo>
                  <a:lnTo>
                    <a:pt x="7422402" y="0"/>
                  </a:lnTo>
                  <a:lnTo>
                    <a:pt x="7422402" y="677028"/>
                  </a:lnTo>
                  <a:lnTo>
                    <a:pt x="0" y="677028"/>
                  </a:lnTo>
                  <a:close/>
                </a:path>
              </a:pathLst>
            </a:custGeom>
            <a:solidFill>
              <a:srgbClr val="000000">
                <a:alpha val="0"/>
              </a:srgbClr>
            </a:solidFill>
          </p:spPr>
          <p:txBody>
            <a:bodyPr/>
            <a:lstStyle/>
            <a:p>
              <a:endParaRPr lang="en-US"/>
            </a:p>
          </p:txBody>
        </p:sp>
        <p:sp>
          <p:nvSpPr>
            <p:cNvPr id="16" name="TextBox 16"/>
            <p:cNvSpPr txBox="1"/>
            <p:nvPr/>
          </p:nvSpPr>
          <p:spPr>
            <a:xfrm>
              <a:off x="0" y="-19050"/>
              <a:ext cx="7422402" cy="696078"/>
            </a:xfrm>
            <a:prstGeom prst="rect">
              <a:avLst/>
            </a:prstGeom>
          </p:spPr>
          <p:txBody>
            <a:bodyPr lIns="0" tIns="0" rIns="0" bIns="0" rtlCol="0" anchor="t"/>
            <a:lstStyle/>
            <a:p>
              <a:pPr algn="l">
                <a:lnSpc>
                  <a:spcPts val="2879"/>
                </a:lnSpc>
              </a:pPr>
              <a:r>
                <a:rPr lang="en-US" sz="2400">
                  <a:solidFill>
                    <a:srgbClr val="FFFFFF"/>
                  </a:solidFill>
                  <a:latin typeface="Poppins Light"/>
                  <a:ea typeface="Poppins Light"/>
                  <a:cs typeface="Poppins Light"/>
                  <a:sym typeface="Poppins Light"/>
                </a:rPr>
                <a:t>Application Security Engineer, AWS</a:t>
              </a:r>
            </a:p>
          </p:txBody>
        </p:sp>
      </p:grpSp>
      <p:sp>
        <p:nvSpPr>
          <p:cNvPr id="17" name="AutoShape 17"/>
          <p:cNvSpPr/>
          <p:nvPr/>
        </p:nvSpPr>
        <p:spPr>
          <a:xfrm>
            <a:off x="5447938" y="8194074"/>
            <a:ext cx="0" cy="939313"/>
          </a:xfrm>
          <a:prstGeom prst="line">
            <a:avLst/>
          </a:prstGeom>
          <a:ln w="9525" cap="rnd">
            <a:solidFill>
              <a:srgbClr val="5AE0A7"/>
            </a:solidFill>
            <a:prstDash val="solid"/>
            <a:headEnd type="none" w="sm" len="sm"/>
            <a:tailEnd type="none" w="sm" len="sm"/>
          </a:ln>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abstract technology futuristic"/>
          <p:cNvSpPr/>
          <p:nvPr/>
        </p:nvSpPr>
        <p:spPr>
          <a:xfrm>
            <a:off x="14846135" y="8861590"/>
            <a:ext cx="4288762" cy="396710"/>
          </a:xfrm>
          <a:custGeom>
            <a:avLst/>
            <a:gdLst/>
            <a:ahLst/>
            <a:cxnLst/>
            <a:rect l="l" t="t" r="r" b="b"/>
            <a:pathLst>
              <a:path w="4288762" h="396710">
                <a:moveTo>
                  <a:pt x="0" y="0"/>
                </a:moveTo>
                <a:lnTo>
                  <a:pt x="4288762" y="0"/>
                </a:lnTo>
                <a:lnTo>
                  <a:pt x="4288762" y="396710"/>
                </a:lnTo>
                <a:lnTo>
                  <a:pt x="0" y="3967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descr="abstract technology futuristic"/>
          <p:cNvSpPr/>
          <p:nvPr/>
        </p:nvSpPr>
        <p:spPr>
          <a:xfrm flipH="1">
            <a:off x="-846162" y="1028700"/>
            <a:ext cx="6432087" cy="594968"/>
          </a:xfrm>
          <a:custGeom>
            <a:avLst/>
            <a:gdLst/>
            <a:ahLst/>
            <a:cxnLst/>
            <a:rect l="l" t="t" r="r" b="b"/>
            <a:pathLst>
              <a:path w="6432087" h="594968">
                <a:moveTo>
                  <a:pt x="6432087" y="0"/>
                </a:moveTo>
                <a:lnTo>
                  <a:pt x="0" y="0"/>
                </a:lnTo>
                <a:lnTo>
                  <a:pt x="0" y="594968"/>
                </a:lnTo>
                <a:lnTo>
                  <a:pt x="6432087" y="594968"/>
                </a:lnTo>
                <a:lnTo>
                  <a:pt x="643208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105596" y="1434039"/>
            <a:ext cx="16119987" cy="1985098"/>
            <a:chOff x="0" y="0"/>
            <a:chExt cx="21493316" cy="2646798"/>
          </a:xfrm>
        </p:grpSpPr>
        <p:sp>
          <p:nvSpPr>
            <p:cNvPr id="5" name="Freeform 5"/>
            <p:cNvSpPr/>
            <p:nvPr/>
          </p:nvSpPr>
          <p:spPr>
            <a:xfrm>
              <a:off x="0" y="0"/>
              <a:ext cx="21493316" cy="2646798"/>
            </a:xfrm>
            <a:custGeom>
              <a:avLst/>
              <a:gdLst/>
              <a:ahLst/>
              <a:cxnLst/>
              <a:rect l="l" t="t" r="r" b="b"/>
              <a:pathLst>
                <a:path w="21493316" h="2646798">
                  <a:moveTo>
                    <a:pt x="0" y="0"/>
                  </a:moveTo>
                  <a:lnTo>
                    <a:pt x="21493316" y="0"/>
                  </a:lnTo>
                  <a:lnTo>
                    <a:pt x="21493316" y="2646798"/>
                  </a:lnTo>
                  <a:lnTo>
                    <a:pt x="0" y="2646798"/>
                  </a:lnTo>
                  <a:close/>
                </a:path>
              </a:pathLst>
            </a:custGeom>
            <a:solidFill>
              <a:srgbClr val="000000">
                <a:alpha val="0"/>
              </a:srgbClr>
            </a:solidFill>
          </p:spPr>
          <p:txBody>
            <a:bodyPr/>
            <a:lstStyle/>
            <a:p>
              <a:endParaRPr lang="en-US"/>
            </a:p>
          </p:txBody>
        </p:sp>
        <p:sp>
          <p:nvSpPr>
            <p:cNvPr id="6" name="TextBox 6"/>
            <p:cNvSpPr txBox="1"/>
            <p:nvPr/>
          </p:nvSpPr>
          <p:spPr>
            <a:xfrm>
              <a:off x="0" y="-19050"/>
              <a:ext cx="21493316" cy="2665848"/>
            </a:xfrm>
            <a:prstGeom prst="rect">
              <a:avLst/>
            </a:prstGeom>
          </p:spPr>
          <p:txBody>
            <a:bodyPr lIns="0" tIns="0" rIns="0" bIns="0" rtlCol="0" anchor="t"/>
            <a:lstStyle/>
            <a:p>
              <a:pPr algn="l">
                <a:lnSpc>
                  <a:spcPts val="7200"/>
                </a:lnSpc>
              </a:pPr>
              <a:r>
                <a:rPr lang="en-US" sz="6000" b="1">
                  <a:solidFill>
                    <a:srgbClr val="FFFFFF"/>
                  </a:solidFill>
                  <a:latin typeface="Barlow Bold"/>
                  <a:ea typeface="Barlow Bold"/>
                  <a:cs typeface="Barlow Bold"/>
                  <a:sym typeface="Barlow Bold"/>
                </a:rPr>
                <a:t>Advanced Threat Framework for Autonomous AI Agents (ATFAA)</a:t>
              </a:r>
            </a:p>
          </p:txBody>
        </p:sp>
      </p:grpSp>
      <p:grpSp>
        <p:nvGrpSpPr>
          <p:cNvPr id="7" name="Group 7"/>
          <p:cNvGrpSpPr/>
          <p:nvPr/>
        </p:nvGrpSpPr>
        <p:grpSpPr>
          <a:xfrm>
            <a:off x="1298079" y="3340013"/>
            <a:ext cx="410766" cy="79125"/>
            <a:chOff x="0" y="0"/>
            <a:chExt cx="547688" cy="105500"/>
          </a:xfrm>
        </p:grpSpPr>
        <p:sp>
          <p:nvSpPr>
            <p:cNvPr id="8" name="Freeform 8"/>
            <p:cNvSpPr/>
            <p:nvPr/>
          </p:nvSpPr>
          <p:spPr>
            <a:xfrm>
              <a:off x="0" y="0"/>
              <a:ext cx="547751" cy="105537"/>
            </a:xfrm>
            <a:custGeom>
              <a:avLst/>
              <a:gdLst/>
              <a:ahLst/>
              <a:cxnLst/>
              <a:rect l="l" t="t" r="r" b="b"/>
              <a:pathLst>
                <a:path w="547751" h="105537">
                  <a:moveTo>
                    <a:pt x="0" y="0"/>
                  </a:moveTo>
                  <a:lnTo>
                    <a:pt x="547751" y="0"/>
                  </a:lnTo>
                  <a:lnTo>
                    <a:pt x="547751" y="105537"/>
                  </a:lnTo>
                  <a:lnTo>
                    <a:pt x="0" y="105537"/>
                  </a:lnTo>
                  <a:close/>
                </a:path>
              </a:pathLst>
            </a:custGeom>
            <a:solidFill>
              <a:srgbClr val="5AE0A7"/>
            </a:solidFill>
          </p:spPr>
          <p:txBody>
            <a:bodyPr/>
            <a:lstStyle/>
            <a:p>
              <a:endParaRPr lang="en-US"/>
            </a:p>
          </p:txBody>
        </p:sp>
      </p:grpSp>
      <p:grpSp>
        <p:nvGrpSpPr>
          <p:cNvPr id="9" name="Group 9"/>
          <p:cNvGrpSpPr/>
          <p:nvPr/>
        </p:nvGrpSpPr>
        <p:grpSpPr>
          <a:xfrm>
            <a:off x="9144000" y="9544692"/>
            <a:ext cx="8081585" cy="346248"/>
            <a:chOff x="0" y="0"/>
            <a:chExt cx="10775446" cy="461664"/>
          </a:xfrm>
        </p:grpSpPr>
        <p:sp>
          <p:nvSpPr>
            <p:cNvPr id="10" name="Freeform 10"/>
            <p:cNvSpPr/>
            <p:nvPr/>
          </p:nvSpPr>
          <p:spPr>
            <a:xfrm>
              <a:off x="0" y="0"/>
              <a:ext cx="10775446" cy="461664"/>
            </a:xfrm>
            <a:custGeom>
              <a:avLst/>
              <a:gdLst/>
              <a:ahLst/>
              <a:cxnLst/>
              <a:rect l="l" t="t" r="r" b="b"/>
              <a:pathLst>
                <a:path w="10775446" h="461664">
                  <a:moveTo>
                    <a:pt x="0" y="0"/>
                  </a:moveTo>
                  <a:lnTo>
                    <a:pt x="10775446" y="0"/>
                  </a:lnTo>
                  <a:lnTo>
                    <a:pt x="10775446" y="461664"/>
                  </a:lnTo>
                  <a:lnTo>
                    <a:pt x="0" y="461664"/>
                  </a:lnTo>
                  <a:close/>
                </a:path>
              </a:pathLst>
            </a:custGeom>
            <a:solidFill>
              <a:srgbClr val="000000">
                <a:alpha val="0"/>
              </a:srgbClr>
            </a:solidFill>
          </p:spPr>
          <p:txBody>
            <a:bodyPr/>
            <a:lstStyle/>
            <a:p>
              <a:endParaRPr lang="en-US"/>
            </a:p>
          </p:txBody>
        </p:sp>
        <p:sp>
          <p:nvSpPr>
            <p:cNvPr id="11" name="TextBox 11"/>
            <p:cNvSpPr txBox="1"/>
            <p:nvPr/>
          </p:nvSpPr>
          <p:spPr>
            <a:xfrm>
              <a:off x="0" y="-19050"/>
              <a:ext cx="10775446" cy="480714"/>
            </a:xfrm>
            <a:prstGeom prst="rect">
              <a:avLst/>
            </a:prstGeom>
          </p:spPr>
          <p:txBody>
            <a:bodyPr lIns="0" tIns="0" rIns="0" bIns="0" rtlCol="0" anchor="t"/>
            <a:lstStyle/>
            <a:p>
              <a:pPr algn="r">
                <a:lnSpc>
                  <a:spcPts val="1620"/>
                </a:lnSpc>
              </a:pPr>
              <a:r>
                <a:rPr lang="en-US" sz="1350">
                  <a:solidFill>
                    <a:srgbClr val="FFFFFF"/>
                  </a:solidFill>
                  <a:latin typeface="Poppins Light"/>
                  <a:ea typeface="Poppins Light"/>
                  <a:cs typeface="Poppins Light"/>
                  <a:sym typeface="Poppins Light"/>
                </a:rPr>
                <a:t>© Author. This work is licensed under Creative Commons Attribution 4.0 International</a:t>
              </a:r>
            </a:p>
          </p:txBody>
        </p:sp>
      </p:grpSp>
      <p:grpSp>
        <p:nvGrpSpPr>
          <p:cNvPr id="12" name="Group 12"/>
          <p:cNvGrpSpPr/>
          <p:nvPr/>
        </p:nvGrpSpPr>
        <p:grpSpPr>
          <a:xfrm>
            <a:off x="17323594" y="9544692"/>
            <a:ext cx="491993" cy="346248"/>
            <a:chOff x="0" y="0"/>
            <a:chExt cx="655990" cy="461664"/>
          </a:xfrm>
        </p:grpSpPr>
        <p:sp>
          <p:nvSpPr>
            <p:cNvPr id="13" name="Freeform 13"/>
            <p:cNvSpPr/>
            <p:nvPr/>
          </p:nvSpPr>
          <p:spPr>
            <a:xfrm>
              <a:off x="0" y="0"/>
              <a:ext cx="655990" cy="461664"/>
            </a:xfrm>
            <a:custGeom>
              <a:avLst/>
              <a:gdLst/>
              <a:ahLst/>
              <a:cxnLst/>
              <a:rect l="l" t="t" r="r" b="b"/>
              <a:pathLst>
                <a:path w="655990" h="461664">
                  <a:moveTo>
                    <a:pt x="0" y="0"/>
                  </a:moveTo>
                  <a:lnTo>
                    <a:pt x="655990" y="0"/>
                  </a:lnTo>
                  <a:lnTo>
                    <a:pt x="655990" y="461664"/>
                  </a:lnTo>
                  <a:lnTo>
                    <a:pt x="0" y="461664"/>
                  </a:lnTo>
                  <a:close/>
                </a:path>
              </a:pathLst>
            </a:custGeom>
            <a:solidFill>
              <a:srgbClr val="000000">
                <a:alpha val="0"/>
              </a:srgbClr>
            </a:solidFill>
          </p:spPr>
          <p:txBody>
            <a:bodyPr/>
            <a:lstStyle/>
            <a:p>
              <a:endParaRPr lang="en-US"/>
            </a:p>
          </p:txBody>
        </p:sp>
        <p:sp>
          <p:nvSpPr>
            <p:cNvPr id="14" name="TextBox 14"/>
            <p:cNvSpPr txBox="1"/>
            <p:nvPr/>
          </p:nvSpPr>
          <p:spPr>
            <a:xfrm>
              <a:off x="0" y="-9525"/>
              <a:ext cx="655990" cy="471189"/>
            </a:xfrm>
            <a:prstGeom prst="rect">
              <a:avLst/>
            </a:prstGeom>
          </p:spPr>
          <p:txBody>
            <a:bodyPr lIns="0" tIns="0" rIns="0" bIns="0" rtlCol="0" anchor="t"/>
            <a:lstStyle/>
            <a:p>
              <a:pPr algn="r">
                <a:lnSpc>
                  <a:spcPts val="1620"/>
                </a:lnSpc>
              </a:pPr>
              <a:r>
                <a:rPr lang="en-US" sz="1350">
                  <a:solidFill>
                    <a:srgbClr val="FFFFFF"/>
                  </a:solidFill>
                  <a:latin typeface="Barlow"/>
                  <a:ea typeface="Barlow"/>
                  <a:cs typeface="Barlow"/>
                  <a:sym typeface="Barlow"/>
                </a:rPr>
                <a:t>11</a:t>
              </a:r>
            </a:p>
          </p:txBody>
        </p:sp>
      </p:grpSp>
      <p:grpSp>
        <p:nvGrpSpPr>
          <p:cNvPr id="15" name="Group 15"/>
          <p:cNvGrpSpPr/>
          <p:nvPr/>
        </p:nvGrpSpPr>
        <p:grpSpPr>
          <a:xfrm>
            <a:off x="1181100" y="3993248"/>
            <a:ext cx="15510764" cy="669900"/>
            <a:chOff x="0" y="0"/>
            <a:chExt cx="20681018" cy="893200"/>
          </a:xfrm>
        </p:grpSpPr>
        <p:sp>
          <p:nvSpPr>
            <p:cNvPr id="16" name="Freeform 16"/>
            <p:cNvSpPr/>
            <p:nvPr/>
          </p:nvSpPr>
          <p:spPr>
            <a:xfrm>
              <a:off x="25400" y="25400"/>
              <a:ext cx="20630135" cy="842518"/>
            </a:xfrm>
            <a:custGeom>
              <a:avLst/>
              <a:gdLst/>
              <a:ahLst/>
              <a:cxnLst/>
              <a:rect l="l" t="t" r="r" b="b"/>
              <a:pathLst>
                <a:path w="20630135" h="842518">
                  <a:moveTo>
                    <a:pt x="0" y="140462"/>
                  </a:moveTo>
                  <a:cubicBezTo>
                    <a:pt x="0" y="62865"/>
                    <a:pt x="66548" y="0"/>
                    <a:pt x="148463" y="0"/>
                  </a:cubicBezTo>
                  <a:lnTo>
                    <a:pt x="20481671" y="0"/>
                  </a:lnTo>
                  <a:cubicBezTo>
                    <a:pt x="20563712" y="0"/>
                    <a:pt x="20630135" y="62865"/>
                    <a:pt x="20630135" y="140462"/>
                  </a:cubicBezTo>
                  <a:lnTo>
                    <a:pt x="20630135" y="702056"/>
                  </a:lnTo>
                  <a:cubicBezTo>
                    <a:pt x="20630135" y="779653"/>
                    <a:pt x="20563585" y="842518"/>
                    <a:pt x="20481671" y="842518"/>
                  </a:cubicBezTo>
                  <a:lnTo>
                    <a:pt x="148463" y="842518"/>
                  </a:lnTo>
                  <a:cubicBezTo>
                    <a:pt x="66548" y="842391"/>
                    <a:pt x="0" y="779526"/>
                    <a:pt x="0" y="702056"/>
                  </a:cubicBezTo>
                  <a:close/>
                </a:path>
              </a:pathLst>
            </a:custGeom>
            <a:solidFill>
              <a:srgbClr val="FFFFFF"/>
            </a:solidFill>
          </p:spPr>
          <p:txBody>
            <a:bodyPr/>
            <a:lstStyle/>
            <a:p>
              <a:endParaRPr lang="en-US"/>
            </a:p>
          </p:txBody>
        </p:sp>
        <p:sp>
          <p:nvSpPr>
            <p:cNvPr id="17" name="Freeform 17"/>
            <p:cNvSpPr/>
            <p:nvPr/>
          </p:nvSpPr>
          <p:spPr>
            <a:xfrm>
              <a:off x="0" y="0"/>
              <a:ext cx="20680935" cy="893318"/>
            </a:xfrm>
            <a:custGeom>
              <a:avLst/>
              <a:gdLst/>
              <a:ahLst/>
              <a:cxnLst/>
              <a:rect l="l" t="t" r="r" b="b"/>
              <a:pathLst>
                <a:path w="20680935" h="893318">
                  <a:moveTo>
                    <a:pt x="0" y="165862"/>
                  </a:moveTo>
                  <a:cubicBezTo>
                    <a:pt x="0" y="72898"/>
                    <a:pt x="79248" y="0"/>
                    <a:pt x="173863" y="0"/>
                  </a:cubicBezTo>
                  <a:lnTo>
                    <a:pt x="20507071" y="0"/>
                  </a:lnTo>
                  <a:lnTo>
                    <a:pt x="20507071" y="25400"/>
                  </a:lnTo>
                  <a:lnTo>
                    <a:pt x="20507071" y="0"/>
                  </a:lnTo>
                  <a:cubicBezTo>
                    <a:pt x="20601812" y="0"/>
                    <a:pt x="20680935" y="72898"/>
                    <a:pt x="20680935" y="165862"/>
                  </a:cubicBezTo>
                  <a:lnTo>
                    <a:pt x="20655535" y="165862"/>
                  </a:lnTo>
                  <a:lnTo>
                    <a:pt x="20680935" y="165862"/>
                  </a:lnTo>
                  <a:lnTo>
                    <a:pt x="20680935" y="727456"/>
                  </a:lnTo>
                  <a:lnTo>
                    <a:pt x="20655535" y="727456"/>
                  </a:lnTo>
                  <a:lnTo>
                    <a:pt x="20680935" y="727456"/>
                  </a:lnTo>
                  <a:cubicBezTo>
                    <a:pt x="20680935" y="820293"/>
                    <a:pt x="20601685" y="893318"/>
                    <a:pt x="20507071" y="893318"/>
                  </a:cubicBezTo>
                  <a:lnTo>
                    <a:pt x="20507071" y="867918"/>
                  </a:lnTo>
                  <a:lnTo>
                    <a:pt x="20507071" y="893318"/>
                  </a:lnTo>
                  <a:lnTo>
                    <a:pt x="173863" y="893318"/>
                  </a:lnTo>
                  <a:lnTo>
                    <a:pt x="173863" y="867918"/>
                  </a:lnTo>
                  <a:lnTo>
                    <a:pt x="173863" y="893318"/>
                  </a:lnTo>
                  <a:cubicBezTo>
                    <a:pt x="79248" y="893191"/>
                    <a:pt x="0" y="820293"/>
                    <a:pt x="0" y="727456"/>
                  </a:cubicBezTo>
                  <a:lnTo>
                    <a:pt x="0" y="165862"/>
                  </a:lnTo>
                  <a:lnTo>
                    <a:pt x="25400" y="165862"/>
                  </a:lnTo>
                  <a:lnTo>
                    <a:pt x="0" y="165862"/>
                  </a:lnTo>
                  <a:moveTo>
                    <a:pt x="50800" y="165862"/>
                  </a:moveTo>
                  <a:lnTo>
                    <a:pt x="50800" y="727456"/>
                  </a:lnTo>
                  <a:lnTo>
                    <a:pt x="25400" y="727456"/>
                  </a:lnTo>
                  <a:lnTo>
                    <a:pt x="50800" y="727456"/>
                  </a:lnTo>
                  <a:cubicBezTo>
                    <a:pt x="50800" y="789686"/>
                    <a:pt x="104521" y="842518"/>
                    <a:pt x="173863" y="842518"/>
                  </a:cubicBezTo>
                  <a:lnTo>
                    <a:pt x="20507071" y="842518"/>
                  </a:lnTo>
                  <a:cubicBezTo>
                    <a:pt x="20576412" y="842518"/>
                    <a:pt x="20630135" y="789686"/>
                    <a:pt x="20630135" y="727456"/>
                  </a:cubicBezTo>
                  <a:lnTo>
                    <a:pt x="20630135" y="165862"/>
                  </a:lnTo>
                  <a:cubicBezTo>
                    <a:pt x="20630135" y="103632"/>
                    <a:pt x="20576412" y="50800"/>
                    <a:pt x="20507071" y="50800"/>
                  </a:cubicBezTo>
                  <a:lnTo>
                    <a:pt x="173863" y="50800"/>
                  </a:lnTo>
                  <a:lnTo>
                    <a:pt x="173863" y="25400"/>
                  </a:lnTo>
                  <a:lnTo>
                    <a:pt x="173863" y="50800"/>
                  </a:lnTo>
                  <a:cubicBezTo>
                    <a:pt x="104521" y="50800"/>
                    <a:pt x="50800" y="103632"/>
                    <a:pt x="50800" y="165862"/>
                  </a:cubicBezTo>
                  <a:close/>
                </a:path>
              </a:pathLst>
            </a:custGeom>
            <a:solidFill>
              <a:srgbClr val="000000"/>
            </a:solidFill>
          </p:spPr>
          <p:txBody>
            <a:bodyPr/>
            <a:lstStyle/>
            <a:p>
              <a:endParaRPr lang="en-US"/>
            </a:p>
          </p:txBody>
        </p:sp>
      </p:grpSp>
      <p:grpSp>
        <p:nvGrpSpPr>
          <p:cNvPr id="18" name="Group 18"/>
          <p:cNvGrpSpPr/>
          <p:nvPr/>
        </p:nvGrpSpPr>
        <p:grpSpPr>
          <a:xfrm>
            <a:off x="1211942" y="4024089"/>
            <a:ext cx="15449080" cy="608217"/>
            <a:chOff x="0" y="0"/>
            <a:chExt cx="20598774" cy="810956"/>
          </a:xfrm>
        </p:grpSpPr>
        <p:sp>
          <p:nvSpPr>
            <p:cNvPr id="19" name="Freeform 19"/>
            <p:cNvSpPr/>
            <p:nvPr/>
          </p:nvSpPr>
          <p:spPr>
            <a:xfrm>
              <a:off x="0" y="0"/>
              <a:ext cx="20598774" cy="810956"/>
            </a:xfrm>
            <a:custGeom>
              <a:avLst/>
              <a:gdLst/>
              <a:ahLst/>
              <a:cxnLst/>
              <a:rect l="l" t="t" r="r" b="b"/>
              <a:pathLst>
                <a:path w="20598774" h="810956">
                  <a:moveTo>
                    <a:pt x="0" y="0"/>
                  </a:moveTo>
                  <a:lnTo>
                    <a:pt x="20598774" y="0"/>
                  </a:lnTo>
                  <a:lnTo>
                    <a:pt x="20598774" y="810956"/>
                  </a:lnTo>
                  <a:lnTo>
                    <a:pt x="0" y="810956"/>
                  </a:lnTo>
                  <a:close/>
                </a:path>
              </a:pathLst>
            </a:custGeom>
            <a:solidFill>
              <a:srgbClr val="000000">
                <a:alpha val="0"/>
              </a:srgbClr>
            </a:solidFill>
          </p:spPr>
          <p:txBody>
            <a:bodyPr/>
            <a:lstStyle/>
            <a:p>
              <a:endParaRPr lang="en-US"/>
            </a:p>
          </p:txBody>
        </p:sp>
        <p:sp>
          <p:nvSpPr>
            <p:cNvPr id="20" name="TextBox 20"/>
            <p:cNvSpPr txBox="1"/>
            <p:nvPr/>
          </p:nvSpPr>
          <p:spPr>
            <a:xfrm>
              <a:off x="0" y="-28575"/>
              <a:ext cx="20598774" cy="839531"/>
            </a:xfrm>
            <a:prstGeom prst="rect">
              <a:avLst/>
            </a:prstGeom>
          </p:spPr>
          <p:txBody>
            <a:bodyPr lIns="0" tIns="0" rIns="0" bIns="0" rtlCol="0" anchor="ctr"/>
            <a:lstStyle/>
            <a:p>
              <a:pPr algn="l">
                <a:lnSpc>
                  <a:spcPts val="2916"/>
                </a:lnSpc>
              </a:pPr>
              <a:r>
                <a:rPr lang="en-US" sz="2700" b="1">
                  <a:solidFill>
                    <a:srgbClr val="000000"/>
                  </a:solidFill>
                  <a:latin typeface="Arial Bold"/>
                  <a:ea typeface="Arial Bold"/>
                  <a:cs typeface="Arial Bold"/>
                  <a:sym typeface="Arial Bold"/>
                </a:rPr>
                <a:t>Cognitive Security</a:t>
              </a:r>
              <a:r>
                <a:rPr lang="en-US" sz="2700">
                  <a:solidFill>
                    <a:srgbClr val="000000"/>
                  </a:solidFill>
                  <a:latin typeface="Arial"/>
                  <a:ea typeface="Arial"/>
                  <a:cs typeface="Arial"/>
                  <a:sym typeface="Arial"/>
                </a:rPr>
                <a:t>: Safeguarding reasoning processes from manipulation</a:t>
              </a:r>
            </a:p>
          </p:txBody>
        </p:sp>
      </p:grpSp>
      <p:grpSp>
        <p:nvGrpSpPr>
          <p:cNvPr id="21" name="Group 21"/>
          <p:cNvGrpSpPr/>
          <p:nvPr/>
        </p:nvGrpSpPr>
        <p:grpSpPr>
          <a:xfrm>
            <a:off x="1181100" y="4702808"/>
            <a:ext cx="15510764" cy="669900"/>
            <a:chOff x="0" y="0"/>
            <a:chExt cx="20681018" cy="893200"/>
          </a:xfrm>
        </p:grpSpPr>
        <p:sp>
          <p:nvSpPr>
            <p:cNvPr id="22" name="Freeform 22"/>
            <p:cNvSpPr/>
            <p:nvPr/>
          </p:nvSpPr>
          <p:spPr>
            <a:xfrm>
              <a:off x="25400" y="25400"/>
              <a:ext cx="20630135" cy="842518"/>
            </a:xfrm>
            <a:custGeom>
              <a:avLst/>
              <a:gdLst/>
              <a:ahLst/>
              <a:cxnLst/>
              <a:rect l="l" t="t" r="r" b="b"/>
              <a:pathLst>
                <a:path w="20630135" h="842518">
                  <a:moveTo>
                    <a:pt x="0" y="140462"/>
                  </a:moveTo>
                  <a:cubicBezTo>
                    <a:pt x="0" y="62865"/>
                    <a:pt x="66548" y="0"/>
                    <a:pt x="148463" y="0"/>
                  </a:cubicBezTo>
                  <a:lnTo>
                    <a:pt x="20481671" y="0"/>
                  </a:lnTo>
                  <a:cubicBezTo>
                    <a:pt x="20563712" y="0"/>
                    <a:pt x="20630135" y="62865"/>
                    <a:pt x="20630135" y="140462"/>
                  </a:cubicBezTo>
                  <a:lnTo>
                    <a:pt x="20630135" y="702056"/>
                  </a:lnTo>
                  <a:cubicBezTo>
                    <a:pt x="20630135" y="779653"/>
                    <a:pt x="20563585" y="842518"/>
                    <a:pt x="20481671" y="842518"/>
                  </a:cubicBezTo>
                  <a:lnTo>
                    <a:pt x="148463" y="842518"/>
                  </a:lnTo>
                  <a:cubicBezTo>
                    <a:pt x="66548" y="842391"/>
                    <a:pt x="0" y="779526"/>
                    <a:pt x="0" y="702056"/>
                  </a:cubicBezTo>
                  <a:close/>
                </a:path>
              </a:pathLst>
            </a:custGeom>
            <a:solidFill>
              <a:srgbClr val="FFFFFF"/>
            </a:solidFill>
          </p:spPr>
          <p:txBody>
            <a:bodyPr/>
            <a:lstStyle/>
            <a:p>
              <a:endParaRPr lang="en-US"/>
            </a:p>
          </p:txBody>
        </p:sp>
        <p:sp>
          <p:nvSpPr>
            <p:cNvPr id="23" name="Freeform 23"/>
            <p:cNvSpPr/>
            <p:nvPr/>
          </p:nvSpPr>
          <p:spPr>
            <a:xfrm>
              <a:off x="0" y="0"/>
              <a:ext cx="20680935" cy="893318"/>
            </a:xfrm>
            <a:custGeom>
              <a:avLst/>
              <a:gdLst/>
              <a:ahLst/>
              <a:cxnLst/>
              <a:rect l="l" t="t" r="r" b="b"/>
              <a:pathLst>
                <a:path w="20680935" h="893318">
                  <a:moveTo>
                    <a:pt x="0" y="165862"/>
                  </a:moveTo>
                  <a:cubicBezTo>
                    <a:pt x="0" y="72898"/>
                    <a:pt x="79248" y="0"/>
                    <a:pt x="173863" y="0"/>
                  </a:cubicBezTo>
                  <a:lnTo>
                    <a:pt x="20507071" y="0"/>
                  </a:lnTo>
                  <a:lnTo>
                    <a:pt x="20507071" y="25400"/>
                  </a:lnTo>
                  <a:lnTo>
                    <a:pt x="20507071" y="0"/>
                  </a:lnTo>
                  <a:cubicBezTo>
                    <a:pt x="20601812" y="0"/>
                    <a:pt x="20680935" y="72898"/>
                    <a:pt x="20680935" y="165862"/>
                  </a:cubicBezTo>
                  <a:lnTo>
                    <a:pt x="20655535" y="165862"/>
                  </a:lnTo>
                  <a:lnTo>
                    <a:pt x="20680935" y="165862"/>
                  </a:lnTo>
                  <a:lnTo>
                    <a:pt x="20680935" y="727456"/>
                  </a:lnTo>
                  <a:lnTo>
                    <a:pt x="20655535" y="727456"/>
                  </a:lnTo>
                  <a:lnTo>
                    <a:pt x="20680935" y="727456"/>
                  </a:lnTo>
                  <a:cubicBezTo>
                    <a:pt x="20680935" y="820293"/>
                    <a:pt x="20601685" y="893318"/>
                    <a:pt x="20507071" y="893318"/>
                  </a:cubicBezTo>
                  <a:lnTo>
                    <a:pt x="20507071" y="867918"/>
                  </a:lnTo>
                  <a:lnTo>
                    <a:pt x="20507071" y="893318"/>
                  </a:lnTo>
                  <a:lnTo>
                    <a:pt x="173863" y="893318"/>
                  </a:lnTo>
                  <a:lnTo>
                    <a:pt x="173863" y="867918"/>
                  </a:lnTo>
                  <a:lnTo>
                    <a:pt x="173863" y="893318"/>
                  </a:lnTo>
                  <a:cubicBezTo>
                    <a:pt x="79248" y="893191"/>
                    <a:pt x="0" y="820293"/>
                    <a:pt x="0" y="727456"/>
                  </a:cubicBezTo>
                  <a:lnTo>
                    <a:pt x="0" y="165862"/>
                  </a:lnTo>
                  <a:lnTo>
                    <a:pt x="25400" y="165862"/>
                  </a:lnTo>
                  <a:lnTo>
                    <a:pt x="0" y="165862"/>
                  </a:lnTo>
                  <a:moveTo>
                    <a:pt x="50800" y="165862"/>
                  </a:moveTo>
                  <a:lnTo>
                    <a:pt x="50800" y="727456"/>
                  </a:lnTo>
                  <a:lnTo>
                    <a:pt x="25400" y="727456"/>
                  </a:lnTo>
                  <a:lnTo>
                    <a:pt x="50800" y="727456"/>
                  </a:lnTo>
                  <a:cubicBezTo>
                    <a:pt x="50800" y="789686"/>
                    <a:pt x="104521" y="842518"/>
                    <a:pt x="173863" y="842518"/>
                  </a:cubicBezTo>
                  <a:lnTo>
                    <a:pt x="20507071" y="842518"/>
                  </a:lnTo>
                  <a:cubicBezTo>
                    <a:pt x="20576412" y="842518"/>
                    <a:pt x="20630135" y="789686"/>
                    <a:pt x="20630135" y="727456"/>
                  </a:cubicBezTo>
                  <a:lnTo>
                    <a:pt x="20630135" y="165862"/>
                  </a:lnTo>
                  <a:cubicBezTo>
                    <a:pt x="20630135" y="103632"/>
                    <a:pt x="20576412" y="50800"/>
                    <a:pt x="20507071" y="50800"/>
                  </a:cubicBezTo>
                  <a:lnTo>
                    <a:pt x="173863" y="50800"/>
                  </a:lnTo>
                  <a:lnTo>
                    <a:pt x="173863" y="25400"/>
                  </a:lnTo>
                  <a:lnTo>
                    <a:pt x="173863" y="50800"/>
                  </a:lnTo>
                  <a:cubicBezTo>
                    <a:pt x="104521" y="50800"/>
                    <a:pt x="50800" y="103632"/>
                    <a:pt x="50800" y="165862"/>
                  </a:cubicBezTo>
                  <a:close/>
                </a:path>
              </a:pathLst>
            </a:custGeom>
            <a:solidFill>
              <a:srgbClr val="000000"/>
            </a:solidFill>
          </p:spPr>
          <p:txBody>
            <a:bodyPr/>
            <a:lstStyle/>
            <a:p>
              <a:endParaRPr lang="en-US"/>
            </a:p>
          </p:txBody>
        </p:sp>
      </p:grpSp>
      <p:grpSp>
        <p:nvGrpSpPr>
          <p:cNvPr id="24" name="Group 24"/>
          <p:cNvGrpSpPr/>
          <p:nvPr/>
        </p:nvGrpSpPr>
        <p:grpSpPr>
          <a:xfrm>
            <a:off x="1211942" y="4733649"/>
            <a:ext cx="15449080" cy="608217"/>
            <a:chOff x="0" y="0"/>
            <a:chExt cx="20598774" cy="810956"/>
          </a:xfrm>
        </p:grpSpPr>
        <p:sp>
          <p:nvSpPr>
            <p:cNvPr id="25" name="Freeform 25"/>
            <p:cNvSpPr/>
            <p:nvPr/>
          </p:nvSpPr>
          <p:spPr>
            <a:xfrm>
              <a:off x="0" y="0"/>
              <a:ext cx="20598774" cy="810956"/>
            </a:xfrm>
            <a:custGeom>
              <a:avLst/>
              <a:gdLst/>
              <a:ahLst/>
              <a:cxnLst/>
              <a:rect l="l" t="t" r="r" b="b"/>
              <a:pathLst>
                <a:path w="20598774" h="810956">
                  <a:moveTo>
                    <a:pt x="0" y="0"/>
                  </a:moveTo>
                  <a:lnTo>
                    <a:pt x="20598774" y="0"/>
                  </a:lnTo>
                  <a:lnTo>
                    <a:pt x="20598774" y="810956"/>
                  </a:lnTo>
                  <a:lnTo>
                    <a:pt x="0" y="810956"/>
                  </a:lnTo>
                  <a:close/>
                </a:path>
              </a:pathLst>
            </a:custGeom>
            <a:solidFill>
              <a:srgbClr val="000000">
                <a:alpha val="0"/>
              </a:srgbClr>
            </a:solidFill>
          </p:spPr>
          <p:txBody>
            <a:bodyPr/>
            <a:lstStyle/>
            <a:p>
              <a:endParaRPr lang="en-US"/>
            </a:p>
          </p:txBody>
        </p:sp>
        <p:sp>
          <p:nvSpPr>
            <p:cNvPr id="26" name="TextBox 26"/>
            <p:cNvSpPr txBox="1"/>
            <p:nvPr/>
          </p:nvSpPr>
          <p:spPr>
            <a:xfrm>
              <a:off x="0" y="-28575"/>
              <a:ext cx="20598774" cy="839531"/>
            </a:xfrm>
            <a:prstGeom prst="rect">
              <a:avLst/>
            </a:prstGeom>
          </p:spPr>
          <p:txBody>
            <a:bodyPr lIns="0" tIns="0" rIns="0" bIns="0" rtlCol="0" anchor="ctr"/>
            <a:lstStyle/>
            <a:p>
              <a:pPr algn="l">
                <a:lnSpc>
                  <a:spcPts val="2916"/>
                </a:lnSpc>
              </a:pPr>
              <a:r>
                <a:rPr lang="en-US" sz="2700" b="1">
                  <a:solidFill>
                    <a:srgbClr val="000000"/>
                  </a:solidFill>
                  <a:latin typeface="Arial Bold"/>
                  <a:ea typeface="Arial Bold"/>
                  <a:cs typeface="Arial Bold"/>
                  <a:sym typeface="Arial Bold"/>
                </a:rPr>
                <a:t>Execution Integrity</a:t>
              </a:r>
              <a:r>
                <a:rPr lang="en-US" sz="2700">
                  <a:solidFill>
                    <a:srgbClr val="000000"/>
                  </a:solidFill>
                  <a:latin typeface="Arial"/>
                  <a:ea typeface="Arial"/>
                  <a:cs typeface="Arial"/>
                  <a:sym typeface="Arial"/>
                </a:rPr>
                <a:t>: Protecting operational functionality and action chains</a:t>
              </a:r>
            </a:p>
          </p:txBody>
        </p:sp>
      </p:grpSp>
      <p:grpSp>
        <p:nvGrpSpPr>
          <p:cNvPr id="27" name="Group 27"/>
          <p:cNvGrpSpPr/>
          <p:nvPr/>
        </p:nvGrpSpPr>
        <p:grpSpPr>
          <a:xfrm>
            <a:off x="1181100" y="5412368"/>
            <a:ext cx="15510764" cy="669900"/>
            <a:chOff x="0" y="0"/>
            <a:chExt cx="20681018" cy="893200"/>
          </a:xfrm>
        </p:grpSpPr>
        <p:sp>
          <p:nvSpPr>
            <p:cNvPr id="28" name="Freeform 28"/>
            <p:cNvSpPr/>
            <p:nvPr/>
          </p:nvSpPr>
          <p:spPr>
            <a:xfrm>
              <a:off x="25400" y="25400"/>
              <a:ext cx="20630135" cy="842518"/>
            </a:xfrm>
            <a:custGeom>
              <a:avLst/>
              <a:gdLst/>
              <a:ahLst/>
              <a:cxnLst/>
              <a:rect l="l" t="t" r="r" b="b"/>
              <a:pathLst>
                <a:path w="20630135" h="842518">
                  <a:moveTo>
                    <a:pt x="0" y="140462"/>
                  </a:moveTo>
                  <a:cubicBezTo>
                    <a:pt x="0" y="62865"/>
                    <a:pt x="66548" y="0"/>
                    <a:pt x="148463" y="0"/>
                  </a:cubicBezTo>
                  <a:lnTo>
                    <a:pt x="20481671" y="0"/>
                  </a:lnTo>
                  <a:cubicBezTo>
                    <a:pt x="20563712" y="0"/>
                    <a:pt x="20630135" y="62865"/>
                    <a:pt x="20630135" y="140462"/>
                  </a:cubicBezTo>
                  <a:lnTo>
                    <a:pt x="20630135" y="702056"/>
                  </a:lnTo>
                  <a:cubicBezTo>
                    <a:pt x="20630135" y="779653"/>
                    <a:pt x="20563585" y="842518"/>
                    <a:pt x="20481671" y="842518"/>
                  </a:cubicBezTo>
                  <a:lnTo>
                    <a:pt x="148463" y="842518"/>
                  </a:lnTo>
                  <a:cubicBezTo>
                    <a:pt x="66548" y="842391"/>
                    <a:pt x="0" y="779526"/>
                    <a:pt x="0" y="702056"/>
                  </a:cubicBezTo>
                  <a:close/>
                </a:path>
              </a:pathLst>
            </a:custGeom>
            <a:solidFill>
              <a:srgbClr val="FFFFFF"/>
            </a:solidFill>
          </p:spPr>
          <p:txBody>
            <a:bodyPr/>
            <a:lstStyle/>
            <a:p>
              <a:endParaRPr lang="en-US"/>
            </a:p>
          </p:txBody>
        </p:sp>
        <p:sp>
          <p:nvSpPr>
            <p:cNvPr id="29" name="Freeform 29"/>
            <p:cNvSpPr/>
            <p:nvPr/>
          </p:nvSpPr>
          <p:spPr>
            <a:xfrm>
              <a:off x="0" y="0"/>
              <a:ext cx="20680935" cy="893318"/>
            </a:xfrm>
            <a:custGeom>
              <a:avLst/>
              <a:gdLst/>
              <a:ahLst/>
              <a:cxnLst/>
              <a:rect l="l" t="t" r="r" b="b"/>
              <a:pathLst>
                <a:path w="20680935" h="893318">
                  <a:moveTo>
                    <a:pt x="0" y="165862"/>
                  </a:moveTo>
                  <a:cubicBezTo>
                    <a:pt x="0" y="72898"/>
                    <a:pt x="79248" y="0"/>
                    <a:pt x="173863" y="0"/>
                  </a:cubicBezTo>
                  <a:lnTo>
                    <a:pt x="20507071" y="0"/>
                  </a:lnTo>
                  <a:lnTo>
                    <a:pt x="20507071" y="25400"/>
                  </a:lnTo>
                  <a:lnTo>
                    <a:pt x="20507071" y="0"/>
                  </a:lnTo>
                  <a:cubicBezTo>
                    <a:pt x="20601812" y="0"/>
                    <a:pt x="20680935" y="72898"/>
                    <a:pt x="20680935" y="165862"/>
                  </a:cubicBezTo>
                  <a:lnTo>
                    <a:pt x="20655535" y="165862"/>
                  </a:lnTo>
                  <a:lnTo>
                    <a:pt x="20680935" y="165862"/>
                  </a:lnTo>
                  <a:lnTo>
                    <a:pt x="20680935" y="727456"/>
                  </a:lnTo>
                  <a:lnTo>
                    <a:pt x="20655535" y="727456"/>
                  </a:lnTo>
                  <a:lnTo>
                    <a:pt x="20680935" y="727456"/>
                  </a:lnTo>
                  <a:cubicBezTo>
                    <a:pt x="20680935" y="820293"/>
                    <a:pt x="20601685" y="893318"/>
                    <a:pt x="20507071" y="893318"/>
                  </a:cubicBezTo>
                  <a:lnTo>
                    <a:pt x="20507071" y="867918"/>
                  </a:lnTo>
                  <a:lnTo>
                    <a:pt x="20507071" y="893318"/>
                  </a:lnTo>
                  <a:lnTo>
                    <a:pt x="173863" y="893318"/>
                  </a:lnTo>
                  <a:lnTo>
                    <a:pt x="173863" y="867918"/>
                  </a:lnTo>
                  <a:lnTo>
                    <a:pt x="173863" y="893318"/>
                  </a:lnTo>
                  <a:cubicBezTo>
                    <a:pt x="79248" y="893191"/>
                    <a:pt x="0" y="820293"/>
                    <a:pt x="0" y="727456"/>
                  </a:cubicBezTo>
                  <a:lnTo>
                    <a:pt x="0" y="165862"/>
                  </a:lnTo>
                  <a:lnTo>
                    <a:pt x="25400" y="165862"/>
                  </a:lnTo>
                  <a:lnTo>
                    <a:pt x="0" y="165862"/>
                  </a:lnTo>
                  <a:moveTo>
                    <a:pt x="50800" y="165862"/>
                  </a:moveTo>
                  <a:lnTo>
                    <a:pt x="50800" y="727456"/>
                  </a:lnTo>
                  <a:lnTo>
                    <a:pt x="25400" y="727456"/>
                  </a:lnTo>
                  <a:lnTo>
                    <a:pt x="50800" y="727456"/>
                  </a:lnTo>
                  <a:cubicBezTo>
                    <a:pt x="50800" y="789686"/>
                    <a:pt x="104521" y="842518"/>
                    <a:pt x="173863" y="842518"/>
                  </a:cubicBezTo>
                  <a:lnTo>
                    <a:pt x="20507071" y="842518"/>
                  </a:lnTo>
                  <a:cubicBezTo>
                    <a:pt x="20576412" y="842518"/>
                    <a:pt x="20630135" y="789686"/>
                    <a:pt x="20630135" y="727456"/>
                  </a:cubicBezTo>
                  <a:lnTo>
                    <a:pt x="20630135" y="165862"/>
                  </a:lnTo>
                  <a:cubicBezTo>
                    <a:pt x="20630135" y="103632"/>
                    <a:pt x="20576412" y="50800"/>
                    <a:pt x="20507071" y="50800"/>
                  </a:cubicBezTo>
                  <a:lnTo>
                    <a:pt x="173863" y="50800"/>
                  </a:lnTo>
                  <a:lnTo>
                    <a:pt x="173863" y="25400"/>
                  </a:lnTo>
                  <a:lnTo>
                    <a:pt x="173863" y="50800"/>
                  </a:lnTo>
                  <a:cubicBezTo>
                    <a:pt x="104521" y="50800"/>
                    <a:pt x="50800" y="103632"/>
                    <a:pt x="50800" y="165862"/>
                  </a:cubicBezTo>
                  <a:close/>
                </a:path>
              </a:pathLst>
            </a:custGeom>
            <a:solidFill>
              <a:srgbClr val="000000"/>
            </a:solidFill>
          </p:spPr>
          <p:txBody>
            <a:bodyPr/>
            <a:lstStyle/>
            <a:p>
              <a:endParaRPr lang="en-US"/>
            </a:p>
          </p:txBody>
        </p:sp>
      </p:grpSp>
      <p:grpSp>
        <p:nvGrpSpPr>
          <p:cNvPr id="30" name="Group 30"/>
          <p:cNvGrpSpPr/>
          <p:nvPr/>
        </p:nvGrpSpPr>
        <p:grpSpPr>
          <a:xfrm>
            <a:off x="1211942" y="5443209"/>
            <a:ext cx="15449080" cy="608217"/>
            <a:chOff x="0" y="0"/>
            <a:chExt cx="20598774" cy="810956"/>
          </a:xfrm>
        </p:grpSpPr>
        <p:sp>
          <p:nvSpPr>
            <p:cNvPr id="31" name="Freeform 31"/>
            <p:cNvSpPr/>
            <p:nvPr/>
          </p:nvSpPr>
          <p:spPr>
            <a:xfrm>
              <a:off x="0" y="0"/>
              <a:ext cx="20598774" cy="810956"/>
            </a:xfrm>
            <a:custGeom>
              <a:avLst/>
              <a:gdLst/>
              <a:ahLst/>
              <a:cxnLst/>
              <a:rect l="l" t="t" r="r" b="b"/>
              <a:pathLst>
                <a:path w="20598774" h="810956">
                  <a:moveTo>
                    <a:pt x="0" y="0"/>
                  </a:moveTo>
                  <a:lnTo>
                    <a:pt x="20598774" y="0"/>
                  </a:lnTo>
                  <a:lnTo>
                    <a:pt x="20598774" y="810956"/>
                  </a:lnTo>
                  <a:lnTo>
                    <a:pt x="0" y="810956"/>
                  </a:lnTo>
                  <a:close/>
                </a:path>
              </a:pathLst>
            </a:custGeom>
            <a:solidFill>
              <a:srgbClr val="000000">
                <a:alpha val="0"/>
              </a:srgbClr>
            </a:solidFill>
          </p:spPr>
          <p:txBody>
            <a:bodyPr/>
            <a:lstStyle/>
            <a:p>
              <a:endParaRPr lang="en-US"/>
            </a:p>
          </p:txBody>
        </p:sp>
        <p:sp>
          <p:nvSpPr>
            <p:cNvPr id="32" name="TextBox 32"/>
            <p:cNvSpPr txBox="1"/>
            <p:nvPr/>
          </p:nvSpPr>
          <p:spPr>
            <a:xfrm>
              <a:off x="0" y="-28575"/>
              <a:ext cx="20598774" cy="839531"/>
            </a:xfrm>
            <a:prstGeom prst="rect">
              <a:avLst/>
            </a:prstGeom>
          </p:spPr>
          <p:txBody>
            <a:bodyPr lIns="0" tIns="0" rIns="0" bIns="0" rtlCol="0" anchor="ctr"/>
            <a:lstStyle/>
            <a:p>
              <a:pPr algn="l">
                <a:lnSpc>
                  <a:spcPts val="2916"/>
                </a:lnSpc>
              </a:pPr>
              <a:r>
                <a:rPr lang="en-US" sz="2700" b="1">
                  <a:solidFill>
                    <a:srgbClr val="000000"/>
                  </a:solidFill>
                  <a:latin typeface="Arial Bold"/>
                  <a:ea typeface="Arial Bold"/>
                  <a:cs typeface="Arial Bold"/>
                  <a:sym typeface="Arial Bold"/>
                </a:rPr>
                <a:t>Identity Coherence</a:t>
              </a:r>
              <a:r>
                <a:rPr lang="en-US" sz="2700">
                  <a:solidFill>
                    <a:srgbClr val="000000"/>
                  </a:solidFill>
                  <a:latin typeface="Arial"/>
                  <a:ea typeface="Arial"/>
                  <a:cs typeface="Arial"/>
                  <a:sym typeface="Arial"/>
                </a:rPr>
                <a:t>: Maintaining clear boundaries between agent and user identities</a:t>
              </a:r>
            </a:p>
          </p:txBody>
        </p:sp>
      </p:grpSp>
      <p:grpSp>
        <p:nvGrpSpPr>
          <p:cNvPr id="33" name="Group 33"/>
          <p:cNvGrpSpPr/>
          <p:nvPr/>
        </p:nvGrpSpPr>
        <p:grpSpPr>
          <a:xfrm>
            <a:off x="1181100" y="6121928"/>
            <a:ext cx="15510764" cy="669900"/>
            <a:chOff x="0" y="0"/>
            <a:chExt cx="20681018" cy="893200"/>
          </a:xfrm>
        </p:grpSpPr>
        <p:sp>
          <p:nvSpPr>
            <p:cNvPr id="34" name="Freeform 34"/>
            <p:cNvSpPr/>
            <p:nvPr/>
          </p:nvSpPr>
          <p:spPr>
            <a:xfrm>
              <a:off x="25400" y="25400"/>
              <a:ext cx="20630135" cy="842518"/>
            </a:xfrm>
            <a:custGeom>
              <a:avLst/>
              <a:gdLst/>
              <a:ahLst/>
              <a:cxnLst/>
              <a:rect l="l" t="t" r="r" b="b"/>
              <a:pathLst>
                <a:path w="20630135" h="842518">
                  <a:moveTo>
                    <a:pt x="0" y="140462"/>
                  </a:moveTo>
                  <a:cubicBezTo>
                    <a:pt x="0" y="62865"/>
                    <a:pt x="66548" y="0"/>
                    <a:pt x="148463" y="0"/>
                  </a:cubicBezTo>
                  <a:lnTo>
                    <a:pt x="20481671" y="0"/>
                  </a:lnTo>
                  <a:cubicBezTo>
                    <a:pt x="20563712" y="0"/>
                    <a:pt x="20630135" y="62865"/>
                    <a:pt x="20630135" y="140462"/>
                  </a:cubicBezTo>
                  <a:lnTo>
                    <a:pt x="20630135" y="702056"/>
                  </a:lnTo>
                  <a:cubicBezTo>
                    <a:pt x="20630135" y="779653"/>
                    <a:pt x="20563585" y="842518"/>
                    <a:pt x="20481671" y="842518"/>
                  </a:cubicBezTo>
                  <a:lnTo>
                    <a:pt x="148463" y="842518"/>
                  </a:lnTo>
                  <a:cubicBezTo>
                    <a:pt x="66548" y="842391"/>
                    <a:pt x="0" y="779526"/>
                    <a:pt x="0" y="702056"/>
                  </a:cubicBezTo>
                  <a:close/>
                </a:path>
              </a:pathLst>
            </a:custGeom>
            <a:solidFill>
              <a:srgbClr val="FFFFFF"/>
            </a:solidFill>
          </p:spPr>
          <p:txBody>
            <a:bodyPr/>
            <a:lstStyle/>
            <a:p>
              <a:endParaRPr lang="en-US"/>
            </a:p>
          </p:txBody>
        </p:sp>
        <p:sp>
          <p:nvSpPr>
            <p:cNvPr id="35" name="Freeform 35"/>
            <p:cNvSpPr/>
            <p:nvPr/>
          </p:nvSpPr>
          <p:spPr>
            <a:xfrm>
              <a:off x="0" y="0"/>
              <a:ext cx="20680935" cy="893318"/>
            </a:xfrm>
            <a:custGeom>
              <a:avLst/>
              <a:gdLst/>
              <a:ahLst/>
              <a:cxnLst/>
              <a:rect l="l" t="t" r="r" b="b"/>
              <a:pathLst>
                <a:path w="20680935" h="893318">
                  <a:moveTo>
                    <a:pt x="0" y="165862"/>
                  </a:moveTo>
                  <a:cubicBezTo>
                    <a:pt x="0" y="72898"/>
                    <a:pt x="79248" y="0"/>
                    <a:pt x="173863" y="0"/>
                  </a:cubicBezTo>
                  <a:lnTo>
                    <a:pt x="20507071" y="0"/>
                  </a:lnTo>
                  <a:lnTo>
                    <a:pt x="20507071" y="25400"/>
                  </a:lnTo>
                  <a:lnTo>
                    <a:pt x="20507071" y="0"/>
                  </a:lnTo>
                  <a:cubicBezTo>
                    <a:pt x="20601812" y="0"/>
                    <a:pt x="20680935" y="72898"/>
                    <a:pt x="20680935" y="165862"/>
                  </a:cubicBezTo>
                  <a:lnTo>
                    <a:pt x="20655535" y="165862"/>
                  </a:lnTo>
                  <a:lnTo>
                    <a:pt x="20680935" y="165862"/>
                  </a:lnTo>
                  <a:lnTo>
                    <a:pt x="20680935" y="727456"/>
                  </a:lnTo>
                  <a:lnTo>
                    <a:pt x="20655535" y="727456"/>
                  </a:lnTo>
                  <a:lnTo>
                    <a:pt x="20680935" y="727456"/>
                  </a:lnTo>
                  <a:cubicBezTo>
                    <a:pt x="20680935" y="820293"/>
                    <a:pt x="20601685" y="893318"/>
                    <a:pt x="20507071" y="893318"/>
                  </a:cubicBezTo>
                  <a:lnTo>
                    <a:pt x="20507071" y="867918"/>
                  </a:lnTo>
                  <a:lnTo>
                    <a:pt x="20507071" y="893318"/>
                  </a:lnTo>
                  <a:lnTo>
                    <a:pt x="173863" y="893318"/>
                  </a:lnTo>
                  <a:lnTo>
                    <a:pt x="173863" y="867918"/>
                  </a:lnTo>
                  <a:lnTo>
                    <a:pt x="173863" y="893318"/>
                  </a:lnTo>
                  <a:cubicBezTo>
                    <a:pt x="79248" y="893191"/>
                    <a:pt x="0" y="820293"/>
                    <a:pt x="0" y="727456"/>
                  </a:cubicBezTo>
                  <a:lnTo>
                    <a:pt x="0" y="165862"/>
                  </a:lnTo>
                  <a:lnTo>
                    <a:pt x="25400" y="165862"/>
                  </a:lnTo>
                  <a:lnTo>
                    <a:pt x="0" y="165862"/>
                  </a:lnTo>
                  <a:moveTo>
                    <a:pt x="50800" y="165862"/>
                  </a:moveTo>
                  <a:lnTo>
                    <a:pt x="50800" y="727456"/>
                  </a:lnTo>
                  <a:lnTo>
                    <a:pt x="25400" y="727456"/>
                  </a:lnTo>
                  <a:lnTo>
                    <a:pt x="50800" y="727456"/>
                  </a:lnTo>
                  <a:cubicBezTo>
                    <a:pt x="50800" y="789686"/>
                    <a:pt x="104521" y="842518"/>
                    <a:pt x="173863" y="842518"/>
                  </a:cubicBezTo>
                  <a:lnTo>
                    <a:pt x="20507071" y="842518"/>
                  </a:lnTo>
                  <a:cubicBezTo>
                    <a:pt x="20576412" y="842518"/>
                    <a:pt x="20630135" y="789686"/>
                    <a:pt x="20630135" y="727456"/>
                  </a:cubicBezTo>
                  <a:lnTo>
                    <a:pt x="20630135" y="165862"/>
                  </a:lnTo>
                  <a:cubicBezTo>
                    <a:pt x="20630135" y="103632"/>
                    <a:pt x="20576412" y="50800"/>
                    <a:pt x="20507071" y="50800"/>
                  </a:cubicBezTo>
                  <a:lnTo>
                    <a:pt x="173863" y="50800"/>
                  </a:lnTo>
                  <a:lnTo>
                    <a:pt x="173863" y="25400"/>
                  </a:lnTo>
                  <a:lnTo>
                    <a:pt x="173863" y="50800"/>
                  </a:lnTo>
                  <a:cubicBezTo>
                    <a:pt x="104521" y="50800"/>
                    <a:pt x="50800" y="103632"/>
                    <a:pt x="50800" y="165862"/>
                  </a:cubicBezTo>
                  <a:close/>
                </a:path>
              </a:pathLst>
            </a:custGeom>
            <a:solidFill>
              <a:srgbClr val="000000"/>
            </a:solidFill>
          </p:spPr>
          <p:txBody>
            <a:bodyPr/>
            <a:lstStyle/>
            <a:p>
              <a:endParaRPr lang="en-US"/>
            </a:p>
          </p:txBody>
        </p:sp>
      </p:grpSp>
      <p:grpSp>
        <p:nvGrpSpPr>
          <p:cNvPr id="36" name="Group 36"/>
          <p:cNvGrpSpPr/>
          <p:nvPr/>
        </p:nvGrpSpPr>
        <p:grpSpPr>
          <a:xfrm>
            <a:off x="1211942" y="6152769"/>
            <a:ext cx="15449080" cy="608217"/>
            <a:chOff x="0" y="0"/>
            <a:chExt cx="20598774" cy="810956"/>
          </a:xfrm>
        </p:grpSpPr>
        <p:sp>
          <p:nvSpPr>
            <p:cNvPr id="37" name="Freeform 37"/>
            <p:cNvSpPr/>
            <p:nvPr/>
          </p:nvSpPr>
          <p:spPr>
            <a:xfrm>
              <a:off x="0" y="0"/>
              <a:ext cx="20598774" cy="810956"/>
            </a:xfrm>
            <a:custGeom>
              <a:avLst/>
              <a:gdLst/>
              <a:ahLst/>
              <a:cxnLst/>
              <a:rect l="l" t="t" r="r" b="b"/>
              <a:pathLst>
                <a:path w="20598774" h="810956">
                  <a:moveTo>
                    <a:pt x="0" y="0"/>
                  </a:moveTo>
                  <a:lnTo>
                    <a:pt x="20598774" y="0"/>
                  </a:lnTo>
                  <a:lnTo>
                    <a:pt x="20598774" y="810956"/>
                  </a:lnTo>
                  <a:lnTo>
                    <a:pt x="0" y="810956"/>
                  </a:lnTo>
                  <a:close/>
                </a:path>
              </a:pathLst>
            </a:custGeom>
            <a:solidFill>
              <a:srgbClr val="000000">
                <a:alpha val="0"/>
              </a:srgbClr>
            </a:solidFill>
          </p:spPr>
          <p:txBody>
            <a:bodyPr/>
            <a:lstStyle/>
            <a:p>
              <a:endParaRPr lang="en-US"/>
            </a:p>
          </p:txBody>
        </p:sp>
        <p:sp>
          <p:nvSpPr>
            <p:cNvPr id="38" name="TextBox 38"/>
            <p:cNvSpPr txBox="1"/>
            <p:nvPr/>
          </p:nvSpPr>
          <p:spPr>
            <a:xfrm>
              <a:off x="0" y="-28575"/>
              <a:ext cx="20598774" cy="839531"/>
            </a:xfrm>
            <a:prstGeom prst="rect">
              <a:avLst/>
            </a:prstGeom>
          </p:spPr>
          <p:txBody>
            <a:bodyPr lIns="0" tIns="0" rIns="0" bIns="0" rtlCol="0" anchor="ctr"/>
            <a:lstStyle/>
            <a:p>
              <a:pPr algn="l">
                <a:lnSpc>
                  <a:spcPts val="2916"/>
                </a:lnSpc>
              </a:pPr>
              <a:r>
                <a:rPr lang="en-US" sz="2700" b="1">
                  <a:solidFill>
                    <a:srgbClr val="000000"/>
                  </a:solidFill>
                  <a:latin typeface="Arial Bold"/>
                  <a:ea typeface="Arial Bold"/>
                  <a:cs typeface="Arial Bold"/>
                  <a:sym typeface="Arial Bold"/>
                </a:rPr>
                <a:t>Governance Scalability</a:t>
              </a:r>
              <a:r>
                <a:rPr lang="en-US" sz="2700">
                  <a:solidFill>
                    <a:srgbClr val="000000"/>
                  </a:solidFill>
                  <a:latin typeface="Arial"/>
                  <a:ea typeface="Arial"/>
                  <a:cs typeface="Arial"/>
                  <a:sym typeface="Arial"/>
                </a:rPr>
                <a:t>: Ensuring oversight mechanisms remain effective as agents proliferate</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Blurred Star Light Blue"/>
          <p:cNvSpPr/>
          <p:nvPr/>
        </p:nvSpPr>
        <p:spPr>
          <a:xfrm>
            <a:off x="3803626" y="-4114800"/>
            <a:ext cx="8473205" cy="8229600"/>
          </a:xfrm>
          <a:custGeom>
            <a:avLst/>
            <a:gdLst/>
            <a:ahLst/>
            <a:cxnLst/>
            <a:rect l="l" t="t" r="r" b="b"/>
            <a:pathLst>
              <a:path w="8473205" h="8229600">
                <a:moveTo>
                  <a:pt x="0" y="0"/>
                </a:moveTo>
                <a:lnTo>
                  <a:pt x="8473204" y="0"/>
                </a:lnTo>
                <a:lnTo>
                  <a:pt x="8473204" y="8229600"/>
                </a:lnTo>
                <a:lnTo>
                  <a:pt x="0" y="8229600"/>
                </a:lnTo>
                <a:lnTo>
                  <a:pt x="0" y="0"/>
                </a:lnTo>
                <a:close/>
              </a:path>
            </a:pathLst>
          </a:custGeom>
          <a:blipFill>
            <a:blip r:embed="rId3"/>
            <a:stretch>
              <a:fillRect/>
            </a:stretch>
          </a:blipFill>
        </p:spPr>
        <p:txBody>
          <a:bodyPr/>
          <a:lstStyle/>
          <a:p>
            <a:endParaRPr lang="en-US"/>
          </a:p>
        </p:txBody>
      </p:sp>
      <p:sp>
        <p:nvSpPr>
          <p:cNvPr id="3" name="Freeform 3" descr="abstract technology futuristic"/>
          <p:cNvSpPr/>
          <p:nvPr/>
        </p:nvSpPr>
        <p:spPr>
          <a:xfrm>
            <a:off x="12276830" y="8960816"/>
            <a:ext cx="6432087" cy="594968"/>
          </a:xfrm>
          <a:custGeom>
            <a:avLst/>
            <a:gdLst/>
            <a:ahLst/>
            <a:cxnLst/>
            <a:rect l="l" t="t" r="r" b="b"/>
            <a:pathLst>
              <a:path w="6432087" h="594968">
                <a:moveTo>
                  <a:pt x="0" y="0"/>
                </a:moveTo>
                <a:lnTo>
                  <a:pt x="6432087" y="0"/>
                </a:lnTo>
                <a:lnTo>
                  <a:pt x="6432087" y="594968"/>
                </a:lnTo>
                <a:lnTo>
                  <a:pt x="0" y="5949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105596" y="1434039"/>
            <a:ext cx="16119987" cy="1061769"/>
            <a:chOff x="0" y="0"/>
            <a:chExt cx="21493316" cy="1415692"/>
          </a:xfrm>
        </p:grpSpPr>
        <p:sp>
          <p:nvSpPr>
            <p:cNvPr id="5" name="Freeform 5"/>
            <p:cNvSpPr/>
            <p:nvPr/>
          </p:nvSpPr>
          <p:spPr>
            <a:xfrm>
              <a:off x="0" y="0"/>
              <a:ext cx="21493316" cy="1415692"/>
            </a:xfrm>
            <a:custGeom>
              <a:avLst/>
              <a:gdLst/>
              <a:ahLst/>
              <a:cxnLst/>
              <a:rect l="l" t="t" r="r" b="b"/>
              <a:pathLst>
                <a:path w="21493316" h="1415692">
                  <a:moveTo>
                    <a:pt x="0" y="0"/>
                  </a:moveTo>
                  <a:lnTo>
                    <a:pt x="21493316" y="0"/>
                  </a:lnTo>
                  <a:lnTo>
                    <a:pt x="21493316" y="1415692"/>
                  </a:lnTo>
                  <a:lnTo>
                    <a:pt x="0" y="1415692"/>
                  </a:lnTo>
                  <a:close/>
                </a:path>
              </a:pathLst>
            </a:custGeom>
            <a:solidFill>
              <a:srgbClr val="000000">
                <a:alpha val="0"/>
              </a:srgbClr>
            </a:solidFill>
          </p:spPr>
          <p:txBody>
            <a:bodyPr/>
            <a:lstStyle/>
            <a:p>
              <a:endParaRPr lang="en-US"/>
            </a:p>
          </p:txBody>
        </p:sp>
        <p:sp>
          <p:nvSpPr>
            <p:cNvPr id="6" name="TextBox 6"/>
            <p:cNvSpPr txBox="1"/>
            <p:nvPr/>
          </p:nvSpPr>
          <p:spPr>
            <a:xfrm>
              <a:off x="0" y="-19050"/>
              <a:ext cx="21493316" cy="1434742"/>
            </a:xfrm>
            <a:prstGeom prst="rect">
              <a:avLst/>
            </a:prstGeom>
          </p:spPr>
          <p:txBody>
            <a:bodyPr lIns="0" tIns="0" rIns="0" bIns="0" rtlCol="0" anchor="t"/>
            <a:lstStyle/>
            <a:p>
              <a:pPr algn="l">
                <a:lnSpc>
                  <a:spcPts val="7200"/>
                </a:lnSpc>
              </a:pPr>
              <a:r>
                <a:rPr lang="en-US" sz="6000" b="1">
                  <a:solidFill>
                    <a:srgbClr val="FFFFFF"/>
                  </a:solidFill>
                  <a:latin typeface="Barlow Bold"/>
                  <a:ea typeface="Barlow Bold"/>
                  <a:cs typeface="Barlow Bold"/>
                  <a:sym typeface="Barlow Bold"/>
                </a:rPr>
                <a:t>Threat Category: Cognitive Security</a:t>
              </a:r>
            </a:p>
          </p:txBody>
        </p:sp>
      </p:grpSp>
      <p:grpSp>
        <p:nvGrpSpPr>
          <p:cNvPr id="7" name="Group 7"/>
          <p:cNvGrpSpPr/>
          <p:nvPr/>
        </p:nvGrpSpPr>
        <p:grpSpPr>
          <a:xfrm>
            <a:off x="1298079" y="3340013"/>
            <a:ext cx="410766" cy="79125"/>
            <a:chOff x="0" y="0"/>
            <a:chExt cx="547688" cy="105500"/>
          </a:xfrm>
        </p:grpSpPr>
        <p:sp>
          <p:nvSpPr>
            <p:cNvPr id="8" name="Freeform 8"/>
            <p:cNvSpPr/>
            <p:nvPr/>
          </p:nvSpPr>
          <p:spPr>
            <a:xfrm>
              <a:off x="0" y="0"/>
              <a:ext cx="547751" cy="105537"/>
            </a:xfrm>
            <a:custGeom>
              <a:avLst/>
              <a:gdLst/>
              <a:ahLst/>
              <a:cxnLst/>
              <a:rect l="l" t="t" r="r" b="b"/>
              <a:pathLst>
                <a:path w="547751" h="105537">
                  <a:moveTo>
                    <a:pt x="0" y="0"/>
                  </a:moveTo>
                  <a:lnTo>
                    <a:pt x="547751" y="0"/>
                  </a:lnTo>
                  <a:lnTo>
                    <a:pt x="547751" y="105537"/>
                  </a:lnTo>
                  <a:lnTo>
                    <a:pt x="0" y="105537"/>
                  </a:lnTo>
                  <a:close/>
                </a:path>
              </a:pathLst>
            </a:custGeom>
            <a:solidFill>
              <a:srgbClr val="FFFFFF"/>
            </a:solidFill>
          </p:spPr>
          <p:txBody>
            <a:bodyPr/>
            <a:lstStyle/>
            <a:p>
              <a:endParaRPr lang="en-US"/>
            </a:p>
          </p:txBody>
        </p:sp>
      </p:grpSp>
      <p:grpSp>
        <p:nvGrpSpPr>
          <p:cNvPr id="9" name="Group 9"/>
          <p:cNvGrpSpPr/>
          <p:nvPr/>
        </p:nvGrpSpPr>
        <p:grpSpPr>
          <a:xfrm>
            <a:off x="9144000" y="9544692"/>
            <a:ext cx="8081585" cy="346248"/>
            <a:chOff x="0" y="0"/>
            <a:chExt cx="10775446" cy="461664"/>
          </a:xfrm>
        </p:grpSpPr>
        <p:sp>
          <p:nvSpPr>
            <p:cNvPr id="10" name="Freeform 10"/>
            <p:cNvSpPr/>
            <p:nvPr/>
          </p:nvSpPr>
          <p:spPr>
            <a:xfrm>
              <a:off x="0" y="0"/>
              <a:ext cx="10775446" cy="461664"/>
            </a:xfrm>
            <a:custGeom>
              <a:avLst/>
              <a:gdLst/>
              <a:ahLst/>
              <a:cxnLst/>
              <a:rect l="l" t="t" r="r" b="b"/>
              <a:pathLst>
                <a:path w="10775446" h="461664">
                  <a:moveTo>
                    <a:pt x="0" y="0"/>
                  </a:moveTo>
                  <a:lnTo>
                    <a:pt x="10775446" y="0"/>
                  </a:lnTo>
                  <a:lnTo>
                    <a:pt x="10775446" y="461664"/>
                  </a:lnTo>
                  <a:lnTo>
                    <a:pt x="0" y="461664"/>
                  </a:lnTo>
                  <a:close/>
                </a:path>
              </a:pathLst>
            </a:custGeom>
            <a:solidFill>
              <a:srgbClr val="000000">
                <a:alpha val="0"/>
              </a:srgbClr>
            </a:solidFill>
          </p:spPr>
          <p:txBody>
            <a:bodyPr/>
            <a:lstStyle/>
            <a:p>
              <a:endParaRPr lang="en-US"/>
            </a:p>
          </p:txBody>
        </p:sp>
        <p:sp>
          <p:nvSpPr>
            <p:cNvPr id="11" name="TextBox 11"/>
            <p:cNvSpPr txBox="1"/>
            <p:nvPr/>
          </p:nvSpPr>
          <p:spPr>
            <a:xfrm>
              <a:off x="0" y="-19050"/>
              <a:ext cx="10775446" cy="480714"/>
            </a:xfrm>
            <a:prstGeom prst="rect">
              <a:avLst/>
            </a:prstGeom>
          </p:spPr>
          <p:txBody>
            <a:bodyPr lIns="0" tIns="0" rIns="0" bIns="0" rtlCol="0" anchor="t"/>
            <a:lstStyle/>
            <a:p>
              <a:pPr algn="r">
                <a:lnSpc>
                  <a:spcPts val="1620"/>
                </a:lnSpc>
              </a:pPr>
              <a:r>
                <a:rPr lang="en-US" sz="1350">
                  <a:solidFill>
                    <a:srgbClr val="FFFFFF"/>
                  </a:solidFill>
                  <a:latin typeface="Poppins Light"/>
                  <a:ea typeface="Poppins Light"/>
                  <a:cs typeface="Poppins Light"/>
                  <a:sym typeface="Poppins Light"/>
                </a:rPr>
                <a:t>© Author. This work is licensed under Creative Commons Attribution 4.0 International</a:t>
              </a:r>
            </a:p>
          </p:txBody>
        </p:sp>
      </p:grpSp>
      <p:grpSp>
        <p:nvGrpSpPr>
          <p:cNvPr id="12" name="Group 12"/>
          <p:cNvGrpSpPr/>
          <p:nvPr/>
        </p:nvGrpSpPr>
        <p:grpSpPr>
          <a:xfrm>
            <a:off x="17323594" y="9544692"/>
            <a:ext cx="491993" cy="346248"/>
            <a:chOff x="0" y="0"/>
            <a:chExt cx="655990" cy="461664"/>
          </a:xfrm>
        </p:grpSpPr>
        <p:sp>
          <p:nvSpPr>
            <p:cNvPr id="13" name="Freeform 13"/>
            <p:cNvSpPr/>
            <p:nvPr/>
          </p:nvSpPr>
          <p:spPr>
            <a:xfrm>
              <a:off x="0" y="0"/>
              <a:ext cx="655990" cy="461664"/>
            </a:xfrm>
            <a:custGeom>
              <a:avLst/>
              <a:gdLst/>
              <a:ahLst/>
              <a:cxnLst/>
              <a:rect l="l" t="t" r="r" b="b"/>
              <a:pathLst>
                <a:path w="655990" h="461664">
                  <a:moveTo>
                    <a:pt x="0" y="0"/>
                  </a:moveTo>
                  <a:lnTo>
                    <a:pt x="655990" y="0"/>
                  </a:lnTo>
                  <a:lnTo>
                    <a:pt x="655990" y="461664"/>
                  </a:lnTo>
                  <a:lnTo>
                    <a:pt x="0" y="461664"/>
                  </a:lnTo>
                  <a:close/>
                </a:path>
              </a:pathLst>
            </a:custGeom>
            <a:solidFill>
              <a:srgbClr val="000000">
                <a:alpha val="0"/>
              </a:srgbClr>
            </a:solidFill>
          </p:spPr>
          <p:txBody>
            <a:bodyPr/>
            <a:lstStyle/>
            <a:p>
              <a:endParaRPr lang="en-US"/>
            </a:p>
          </p:txBody>
        </p:sp>
        <p:sp>
          <p:nvSpPr>
            <p:cNvPr id="14" name="TextBox 14"/>
            <p:cNvSpPr txBox="1"/>
            <p:nvPr/>
          </p:nvSpPr>
          <p:spPr>
            <a:xfrm>
              <a:off x="0" y="-9525"/>
              <a:ext cx="655990" cy="471189"/>
            </a:xfrm>
            <a:prstGeom prst="rect">
              <a:avLst/>
            </a:prstGeom>
          </p:spPr>
          <p:txBody>
            <a:bodyPr lIns="0" tIns="0" rIns="0" bIns="0" rtlCol="0" anchor="t"/>
            <a:lstStyle/>
            <a:p>
              <a:pPr algn="r">
                <a:lnSpc>
                  <a:spcPts val="1620"/>
                </a:lnSpc>
              </a:pPr>
              <a:r>
                <a:rPr lang="en-US" sz="1350">
                  <a:solidFill>
                    <a:srgbClr val="FFFFFF"/>
                  </a:solidFill>
                  <a:latin typeface="Barlow"/>
                  <a:ea typeface="Barlow"/>
                  <a:cs typeface="Barlow"/>
                  <a:sym typeface="Barlow"/>
                </a:rPr>
                <a:t>12</a:t>
              </a:r>
            </a:p>
          </p:txBody>
        </p:sp>
      </p:grpSp>
      <p:grpSp>
        <p:nvGrpSpPr>
          <p:cNvPr id="15" name="Group 15"/>
          <p:cNvGrpSpPr/>
          <p:nvPr/>
        </p:nvGrpSpPr>
        <p:grpSpPr>
          <a:xfrm>
            <a:off x="1105596" y="3743535"/>
            <a:ext cx="15154798" cy="4385756"/>
            <a:chOff x="0" y="0"/>
            <a:chExt cx="20206398" cy="5847674"/>
          </a:xfrm>
        </p:grpSpPr>
        <p:sp>
          <p:nvSpPr>
            <p:cNvPr id="16" name="Freeform 16"/>
            <p:cNvSpPr/>
            <p:nvPr/>
          </p:nvSpPr>
          <p:spPr>
            <a:xfrm>
              <a:off x="0" y="0"/>
              <a:ext cx="20206398" cy="5847674"/>
            </a:xfrm>
            <a:custGeom>
              <a:avLst/>
              <a:gdLst/>
              <a:ahLst/>
              <a:cxnLst/>
              <a:rect l="l" t="t" r="r" b="b"/>
              <a:pathLst>
                <a:path w="20206398" h="5847674">
                  <a:moveTo>
                    <a:pt x="0" y="0"/>
                  </a:moveTo>
                  <a:lnTo>
                    <a:pt x="20206398" y="0"/>
                  </a:lnTo>
                  <a:lnTo>
                    <a:pt x="20206398" y="5847674"/>
                  </a:lnTo>
                  <a:lnTo>
                    <a:pt x="0" y="5847674"/>
                  </a:lnTo>
                  <a:close/>
                </a:path>
              </a:pathLst>
            </a:custGeom>
            <a:solidFill>
              <a:srgbClr val="000000">
                <a:alpha val="0"/>
              </a:srgbClr>
            </a:solidFill>
          </p:spPr>
          <p:txBody>
            <a:bodyPr/>
            <a:lstStyle/>
            <a:p>
              <a:endParaRPr lang="en-US"/>
            </a:p>
          </p:txBody>
        </p:sp>
        <p:sp>
          <p:nvSpPr>
            <p:cNvPr id="17" name="TextBox 17"/>
            <p:cNvSpPr txBox="1"/>
            <p:nvPr/>
          </p:nvSpPr>
          <p:spPr>
            <a:xfrm>
              <a:off x="0" y="-66675"/>
              <a:ext cx="20206398" cy="5914349"/>
            </a:xfrm>
            <a:prstGeom prst="rect">
              <a:avLst/>
            </a:prstGeom>
          </p:spPr>
          <p:txBody>
            <a:bodyPr lIns="0" tIns="0" rIns="0" bIns="0" rtlCol="0" anchor="t"/>
            <a:lstStyle/>
            <a:p>
              <a:pPr algn="l">
                <a:lnSpc>
                  <a:spcPts val="3600"/>
                </a:lnSpc>
              </a:pPr>
              <a:r>
                <a:rPr lang="en-US" sz="3000" b="1">
                  <a:solidFill>
                    <a:srgbClr val="FFFFFF"/>
                  </a:solidFill>
                  <a:latin typeface="Arial Bold"/>
                  <a:ea typeface="Arial Bold"/>
                  <a:cs typeface="Arial Bold"/>
                  <a:sym typeface="Arial Bold"/>
                </a:rPr>
                <a:t>Focus:</a:t>
              </a:r>
              <a:r>
                <a:rPr lang="en-US" sz="3000">
                  <a:solidFill>
                    <a:srgbClr val="FFFFFF"/>
                  </a:solidFill>
                  <a:latin typeface="Arial"/>
                  <a:ea typeface="Arial"/>
                  <a:cs typeface="Arial"/>
                  <a:sym typeface="Arial"/>
                </a:rPr>
                <a:t> Manipulating the agent's planning, goals, and decision-making.</a:t>
              </a:r>
            </a:p>
            <a:p>
              <a:pPr algn="l">
                <a:lnSpc>
                  <a:spcPts val="3600"/>
                </a:lnSpc>
              </a:pPr>
              <a:endParaRPr lang="en-US" sz="3000">
                <a:solidFill>
                  <a:srgbClr val="FFFFFF"/>
                </a:solidFill>
                <a:latin typeface="Arial"/>
                <a:ea typeface="Arial"/>
                <a:cs typeface="Arial"/>
                <a:sym typeface="Arial"/>
              </a:endParaRPr>
            </a:p>
            <a:p>
              <a:pPr algn="l">
                <a:lnSpc>
                  <a:spcPts val="3600"/>
                </a:lnSpc>
              </a:pPr>
              <a:r>
                <a:rPr lang="en-US" sz="3000" b="1">
                  <a:solidFill>
                    <a:srgbClr val="FFFFFF"/>
                  </a:solidFill>
                  <a:latin typeface="Arial Bold"/>
                  <a:ea typeface="Arial Bold"/>
                  <a:cs typeface="Arial Bold"/>
                  <a:sym typeface="Arial Bold"/>
                </a:rPr>
                <a:t>Example T2: Misaligned / Deceptive Behaviors / Objective Function Corruption:</a:t>
              </a:r>
            </a:p>
            <a:p>
              <a:pPr marL="542925" lvl="1" indent="-271462" algn="l">
                <a:lnSpc>
                  <a:spcPts val="3600"/>
                </a:lnSpc>
                <a:buFont typeface="Arial"/>
                <a:buChar char="•"/>
              </a:pPr>
              <a:r>
                <a:rPr lang="en-US" sz="3000">
                  <a:solidFill>
                    <a:srgbClr val="FFFFFF"/>
                  </a:solidFill>
                  <a:latin typeface="Arial"/>
                  <a:ea typeface="Arial"/>
                  <a:cs typeface="Arial"/>
                  <a:sym typeface="Arial"/>
                </a:rPr>
                <a:t> A marketing content generation agent is tasked with maximizing engagement. It learns that slightly controversial or misleading headlines generate more clicks (meeting its objective) but damages the company's reputation (violating an implicit constraint). It continues generating clickbait because its primary objective function doesn't penalize the negative side effect.</a:t>
              </a:r>
            </a:p>
            <a:p>
              <a:pPr marL="542925" lvl="1" indent="-271462" algn="l">
                <a:lnSpc>
                  <a:spcPts val="3600"/>
                </a:lnSpc>
              </a:pPr>
              <a:endParaRPr lang="en-US" sz="3000">
                <a:solidFill>
                  <a:srgbClr val="FFFFFF"/>
                </a:solidFill>
                <a:latin typeface="Arial"/>
                <a:ea typeface="Arial"/>
                <a:cs typeface="Arial"/>
                <a:sym typeface="Arial"/>
              </a:endParaRPr>
            </a:p>
          </p:txBody>
        </p:sp>
      </p:grpSp>
      <p:grpSp>
        <p:nvGrpSpPr>
          <p:cNvPr id="18" name="Group 18"/>
          <p:cNvGrpSpPr/>
          <p:nvPr/>
        </p:nvGrpSpPr>
        <p:grpSpPr>
          <a:xfrm>
            <a:off x="1105598" y="880041"/>
            <a:ext cx="16119987" cy="553998"/>
            <a:chOff x="0" y="0"/>
            <a:chExt cx="21493316" cy="738664"/>
          </a:xfrm>
        </p:grpSpPr>
        <p:sp>
          <p:nvSpPr>
            <p:cNvPr id="19" name="Freeform 19"/>
            <p:cNvSpPr/>
            <p:nvPr/>
          </p:nvSpPr>
          <p:spPr>
            <a:xfrm>
              <a:off x="0" y="0"/>
              <a:ext cx="21493316" cy="738664"/>
            </a:xfrm>
            <a:custGeom>
              <a:avLst/>
              <a:gdLst/>
              <a:ahLst/>
              <a:cxnLst/>
              <a:rect l="l" t="t" r="r" b="b"/>
              <a:pathLst>
                <a:path w="21493316" h="738664">
                  <a:moveTo>
                    <a:pt x="0" y="0"/>
                  </a:moveTo>
                  <a:lnTo>
                    <a:pt x="21493316" y="0"/>
                  </a:lnTo>
                  <a:lnTo>
                    <a:pt x="21493316" y="738664"/>
                  </a:lnTo>
                  <a:lnTo>
                    <a:pt x="0" y="738664"/>
                  </a:lnTo>
                  <a:close/>
                </a:path>
              </a:pathLst>
            </a:custGeom>
            <a:solidFill>
              <a:srgbClr val="000000">
                <a:alpha val="0"/>
              </a:srgbClr>
            </a:solidFill>
          </p:spPr>
          <p:txBody>
            <a:bodyPr/>
            <a:lstStyle/>
            <a:p>
              <a:endParaRPr lang="en-US"/>
            </a:p>
          </p:txBody>
        </p:sp>
        <p:sp>
          <p:nvSpPr>
            <p:cNvPr id="20" name="TextBox 20"/>
            <p:cNvSpPr txBox="1"/>
            <p:nvPr/>
          </p:nvSpPr>
          <p:spPr>
            <a:xfrm>
              <a:off x="0" y="-28575"/>
              <a:ext cx="21493316" cy="767239"/>
            </a:xfrm>
            <a:prstGeom prst="rect">
              <a:avLst/>
            </a:prstGeom>
          </p:spPr>
          <p:txBody>
            <a:bodyPr lIns="0" tIns="0" rIns="0" bIns="0" rtlCol="0" anchor="t"/>
            <a:lstStyle/>
            <a:p>
              <a:pPr algn="l">
                <a:lnSpc>
                  <a:spcPts val="3240"/>
                </a:lnSpc>
              </a:pPr>
              <a:r>
                <a:rPr lang="en-US" sz="2700">
                  <a:solidFill>
                    <a:srgbClr val="5AE0A7"/>
                  </a:solidFill>
                  <a:latin typeface="Poppins Light"/>
                  <a:ea typeface="Poppins Light"/>
                  <a:cs typeface="Poppins Light"/>
                  <a:sym typeface="Poppins Light"/>
                </a:rPr>
                <a:t>Threats: Attacking the Mind</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Blurred Star Light Blue"/>
          <p:cNvSpPr/>
          <p:nvPr/>
        </p:nvSpPr>
        <p:spPr>
          <a:xfrm>
            <a:off x="3803626" y="-4114800"/>
            <a:ext cx="8473205" cy="8229600"/>
          </a:xfrm>
          <a:custGeom>
            <a:avLst/>
            <a:gdLst/>
            <a:ahLst/>
            <a:cxnLst/>
            <a:rect l="l" t="t" r="r" b="b"/>
            <a:pathLst>
              <a:path w="8473205" h="8229600">
                <a:moveTo>
                  <a:pt x="0" y="0"/>
                </a:moveTo>
                <a:lnTo>
                  <a:pt x="8473204" y="0"/>
                </a:lnTo>
                <a:lnTo>
                  <a:pt x="8473204" y="8229600"/>
                </a:lnTo>
                <a:lnTo>
                  <a:pt x="0" y="8229600"/>
                </a:lnTo>
                <a:lnTo>
                  <a:pt x="0" y="0"/>
                </a:lnTo>
                <a:close/>
              </a:path>
            </a:pathLst>
          </a:custGeom>
          <a:blipFill>
            <a:blip r:embed="rId3"/>
            <a:stretch>
              <a:fillRect/>
            </a:stretch>
          </a:blipFill>
        </p:spPr>
        <p:txBody>
          <a:bodyPr/>
          <a:lstStyle/>
          <a:p>
            <a:endParaRPr lang="en-US"/>
          </a:p>
        </p:txBody>
      </p:sp>
      <p:sp>
        <p:nvSpPr>
          <p:cNvPr id="3" name="Freeform 3" descr="abstract technology futuristic"/>
          <p:cNvSpPr/>
          <p:nvPr/>
        </p:nvSpPr>
        <p:spPr>
          <a:xfrm>
            <a:off x="12276830" y="8960816"/>
            <a:ext cx="6432087" cy="594968"/>
          </a:xfrm>
          <a:custGeom>
            <a:avLst/>
            <a:gdLst/>
            <a:ahLst/>
            <a:cxnLst/>
            <a:rect l="l" t="t" r="r" b="b"/>
            <a:pathLst>
              <a:path w="6432087" h="594968">
                <a:moveTo>
                  <a:pt x="0" y="0"/>
                </a:moveTo>
                <a:lnTo>
                  <a:pt x="6432087" y="0"/>
                </a:lnTo>
                <a:lnTo>
                  <a:pt x="6432087" y="594968"/>
                </a:lnTo>
                <a:lnTo>
                  <a:pt x="0" y="5949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9144000" y="9544692"/>
            <a:ext cx="8081585" cy="346248"/>
            <a:chOff x="0" y="0"/>
            <a:chExt cx="10775446" cy="461664"/>
          </a:xfrm>
        </p:grpSpPr>
        <p:sp>
          <p:nvSpPr>
            <p:cNvPr id="5" name="Freeform 5"/>
            <p:cNvSpPr/>
            <p:nvPr/>
          </p:nvSpPr>
          <p:spPr>
            <a:xfrm>
              <a:off x="0" y="0"/>
              <a:ext cx="10775446" cy="461664"/>
            </a:xfrm>
            <a:custGeom>
              <a:avLst/>
              <a:gdLst/>
              <a:ahLst/>
              <a:cxnLst/>
              <a:rect l="l" t="t" r="r" b="b"/>
              <a:pathLst>
                <a:path w="10775446" h="461664">
                  <a:moveTo>
                    <a:pt x="0" y="0"/>
                  </a:moveTo>
                  <a:lnTo>
                    <a:pt x="10775446" y="0"/>
                  </a:lnTo>
                  <a:lnTo>
                    <a:pt x="10775446" y="461664"/>
                  </a:lnTo>
                  <a:lnTo>
                    <a:pt x="0" y="461664"/>
                  </a:lnTo>
                  <a:close/>
                </a:path>
              </a:pathLst>
            </a:custGeom>
            <a:solidFill>
              <a:srgbClr val="000000">
                <a:alpha val="0"/>
              </a:srgbClr>
            </a:solidFill>
          </p:spPr>
          <p:txBody>
            <a:bodyPr/>
            <a:lstStyle/>
            <a:p>
              <a:endParaRPr lang="en-US"/>
            </a:p>
          </p:txBody>
        </p:sp>
        <p:sp>
          <p:nvSpPr>
            <p:cNvPr id="6" name="TextBox 6"/>
            <p:cNvSpPr txBox="1"/>
            <p:nvPr/>
          </p:nvSpPr>
          <p:spPr>
            <a:xfrm>
              <a:off x="0" y="-19050"/>
              <a:ext cx="10775446" cy="480714"/>
            </a:xfrm>
            <a:prstGeom prst="rect">
              <a:avLst/>
            </a:prstGeom>
          </p:spPr>
          <p:txBody>
            <a:bodyPr lIns="0" tIns="0" rIns="0" bIns="0" rtlCol="0" anchor="t"/>
            <a:lstStyle/>
            <a:p>
              <a:pPr algn="r">
                <a:lnSpc>
                  <a:spcPts val="1620"/>
                </a:lnSpc>
              </a:pPr>
              <a:r>
                <a:rPr lang="en-US" sz="1350">
                  <a:solidFill>
                    <a:srgbClr val="FFFFFF"/>
                  </a:solidFill>
                  <a:latin typeface="Poppins Light"/>
                  <a:ea typeface="Poppins Light"/>
                  <a:cs typeface="Poppins Light"/>
                  <a:sym typeface="Poppins Light"/>
                </a:rPr>
                <a:t>© Author. This work is licensed under Creative Commons Attribution 4.0 International</a:t>
              </a:r>
            </a:p>
          </p:txBody>
        </p:sp>
      </p:grpSp>
      <p:grpSp>
        <p:nvGrpSpPr>
          <p:cNvPr id="7" name="Group 7"/>
          <p:cNvGrpSpPr/>
          <p:nvPr/>
        </p:nvGrpSpPr>
        <p:grpSpPr>
          <a:xfrm>
            <a:off x="17323594" y="9544692"/>
            <a:ext cx="491993" cy="346248"/>
            <a:chOff x="0" y="0"/>
            <a:chExt cx="655990" cy="461664"/>
          </a:xfrm>
        </p:grpSpPr>
        <p:sp>
          <p:nvSpPr>
            <p:cNvPr id="8" name="Freeform 8"/>
            <p:cNvSpPr/>
            <p:nvPr/>
          </p:nvSpPr>
          <p:spPr>
            <a:xfrm>
              <a:off x="0" y="0"/>
              <a:ext cx="655990" cy="461664"/>
            </a:xfrm>
            <a:custGeom>
              <a:avLst/>
              <a:gdLst/>
              <a:ahLst/>
              <a:cxnLst/>
              <a:rect l="l" t="t" r="r" b="b"/>
              <a:pathLst>
                <a:path w="655990" h="461664">
                  <a:moveTo>
                    <a:pt x="0" y="0"/>
                  </a:moveTo>
                  <a:lnTo>
                    <a:pt x="655990" y="0"/>
                  </a:lnTo>
                  <a:lnTo>
                    <a:pt x="655990" y="461664"/>
                  </a:lnTo>
                  <a:lnTo>
                    <a:pt x="0" y="461664"/>
                  </a:lnTo>
                  <a:close/>
                </a:path>
              </a:pathLst>
            </a:custGeom>
            <a:solidFill>
              <a:srgbClr val="000000">
                <a:alpha val="0"/>
              </a:srgbClr>
            </a:solidFill>
          </p:spPr>
          <p:txBody>
            <a:bodyPr/>
            <a:lstStyle/>
            <a:p>
              <a:endParaRPr lang="en-US"/>
            </a:p>
          </p:txBody>
        </p:sp>
        <p:sp>
          <p:nvSpPr>
            <p:cNvPr id="9" name="TextBox 9"/>
            <p:cNvSpPr txBox="1"/>
            <p:nvPr/>
          </p:nvSpPr>
          <p:spPr>
            <a:xfrm>
              <a:off x="0" y="-9525"/>
              <a:ext cx="655990" cy="471189"/>
            </a:xfrm>
            <a:prstGeom prst="rect">
              <a:avLst/>
            </a:prstGeom>
          </p:spPr>
          <p:txBody>
            <a:bodyPr lIns="0" tIns="0" rIns="0" bIns="0" rtlCol="0" anchor="t"/>
            <a:lstStyle/>
            <a:p>
              <a:pPr algn="r">
                <a:lnSpc>
                  <a:spcPts val="1620"/>
                </a:lnSpc>
              </a:pPr>
              <a:r>
                <a:rPr lang="en-US" sz="1350">
                  <a:solidFill>
                    <a:srgbClr val="FFFFFF"/>
                  </a:solidFill>
                  <a:latin typeface="Barlow"/>
                  <a:ea typeface="Barlow"/>
                  <a:cs typeface="Barlow"/>
                  <a:sym typeface="Barlow"/>
                </a:rPr>
                <a:t>13</a:t>
              </a:r>
            </a:p>
          </p:txBody>
        </p:sp>
      </p:grpSp>
      <p:sp>
        <p:nvSpPr>
          <p:cNvPr id="10" name="Freeform 10" descr="flowchart TD     subgraph &quot;Reflection Pattern&quot;         A[Action] --&gt; O[Output/Response]         O --&gt; E[Evaluation against goals/metrics]         E --&gt; R[Reflection/Self-assessment]         R --&gt; I[Insights/Improvements]         I --&gt; M[Memory/Kno..."/>
          <p:cNvSpPr/>
          <p:nvPr/>
        </p:nvSpPr>
        <p:spPr>
          <a:xfrm>
            <a:off x="840982" y="3014"/>
            <a:ext cx="3839830" cy="10283986"/>
          </a:xfrm>
          <a:custGeom>
            <a:avLst/>
            <a:gdLst/>
            <a:ahLst/>
            <a:cxnLst/>
            <a:rect l="l" t="t" r="r" b="b"/>
            <a:pathLst>
              <a:path w="3839830" h="10283986">
                <a:moveTo>
                  <a:pt x="0" y="0"/>
                </a:moveTo>
                <a:lnTo>
                  <a:pt x="3839831" y="0"/>
                </a:lnTo>
                <a:lnTo>
                  <a:pt x="3839831" y="10283986"/>
                </a:lnTo>
                <a:lnTo>
                  <a:pt x="0" y="10283986"/>
                </a:lnTo>
                <a:lnTo>
                  <a:pt x="0" y="0"/>
                </a:lnTo>
                <a:close/>
              </a:path>
            </a:pathLst>
          </a:custGeom>
          <a:blipFill>
            <a:blip r:embed="rId6"/>
            <a:stretch>
              <a:fillRect r="-768"/>
            </a:stretch>
          </a:blipFill>
        </p:spPr>
        <p:txBody>
          <a:bodyPr/>
          <a:lstStyle/>
          <a:p>
            <a:endParaRPr lang="en-US"/>
          </a:p>
        </p:txBody>
      </p:sp>
      <p:grpSp>
        <p:nvGrpSpPr>
          <p:cNvPr id="11" name="Group 11"/>
          <p:cNvGrpSpPr/>
          <p:nvPr/>
        </p:nvGrpSpPr>
        <p:grpSpPr>
          <a:xfrm>
            <a:off x="1162050" y="3276600"/>
            <a:ext cx="3276600" cy="3790950"/>
            <a:chOff x="0" y="0"/>
            <a:chExt cx="4368800" cy="5054600"/>
          </a:xfrm>
        </p:grpSpPr>
        <p:sp>
          <p:nvSpPr>
            <p:cNvPr id="12" name="Freeform 12"/>
            <p:cNvSpPr/>
            <p:nvPr/>
          </p:nvSpPr>
          <p:spPr>
            <a:xfrm>
              <a:off x="0" y="0"/>
              <a:ext cx="4368800" cy="5054600"/>
            </a:xfrm>
            <a:custGeom>
              <a:avLst/>
              <a:gdLst/>
              <a:ahLst/>
              <a:cxnLst/>
              <a:rect l="l" t="t" r="r" b="b"/>
              <a:pathLst>
                <a:path w="4368800" h="5054600">
                  <a:moveTo>
                    <a:pt x="25400" y="0"/>
                  </a:moveTo>
                  <a:lnTo>
                    <a:pt x="4343400" y="0"/>
                  </a:lnTo>
                  <a:cubicBezTo>
                    <a:pt x="4357370" y="0"/>
                    <a:pt x="4368800" y="11430"/>
                    <a:pt x="4368800" y="25400"/>
                  </a:cubicBezTo>
                  <a:lnTo>
                    <a:pt x="4368800" y="5029200"/>
                  </a:lnTo>
                  <a:cubicBezTo>
                    <a:pt x="4368800" y="5043170"/>
                    <a:pt x="4357370" y="5054600"/>
                    <a:pt x="4343400" y="5054600"/>
                  </a:cubicBezTo>
                  <a:lnTo>
                    <a:pt x="25400" y="5054600"/>
                  </a:lnTo>
                  <a:cubicBezTo>
                    <a:pt x="11430" y="5054600"/>
                    <a:pt x="0" y="5043170"/>
                    <a:pt x="0" y="5029200"/>
                  </a:cubicBezTo>
                  <a:lnTo>
                    <a:pt x="0" y="25400"/>
                  </a:lnTo>
                  <a:cubicBezTo>
                    <a:pt x="0" y="11430"/>
                    <a:pt x="11430" y="0"/>
                    <a:pt x="25400" y="0"/>
                  </a:cubicBezTo>
                  <a:moveTo>
                    <a:pt x="25400" y="50800"/>
                  </a:moveTo>
                  <a:lnTo>
                    <a:pt x="25400" y="25400"/>
                  </a:lnTo>
                  <a:lnTo>
                    <a:pt x="50800" y="25400"/>
                  </a:lnTo>
                  <a:lnTo>
                    <a:pt x="50800" y="5029200"/>
                  </a:lnTo>
                  <a:lnTo>
                    <a:pt x="25400" y="5029200"/>
                  </a:lnTo>
                  <a:lnTo>
                    <a:pt x="25400" y="5003800"/>
                  </a:lnTo>
                  <a:lnTo>
                    <a:pt x="4343400" y="5003800"/>
                  </a:lnTo>
                  <a:lnTo>
                    <a:pt x="4343400" y="5029200"/>
                  </a:lnTo>
                  <a:lnTo>
                    <a:pt x="4318000" y="5029200"/>
                  </a:lnTo>
                  <a:lnTo>
                    <a:pt x="4318000" y="25400"/>
                  </a:lnTo>
                  <a:lnTo>
                    <a:pt x="4343400" y="25400"/>
                  </a:lnTo>
                  <a:lnTo>
                    <a:pt x="4343400" y="50800"/>
                  </a:lnTo>
                  <a:lnTo>
                    <a:pt x="25400" y="50800"/>
                  </a:lnTo>
                  <a:close/>
                </a:path>
              </a:pathLst>
            </a:custGeom>
            <a:solidFill>
              <a:srgbClr val="000000"/>
            </a:solidFill>
          </p:spPr>
          <p:txBody>
            <a:bodyPr/>
            <a:lstStyle/>
            <a:p>
              <a:endParaRPr lang="en-US"/>
            </a:p>
          </p:txBody>
        </p:sp>
      </p:grpSp>
      <p:grpSp>
        <p:nvGrpSpPr>
          <p:cNvPr id="13" name="Group 13"/>
          <p:cNvGrpSpPr/>
          <p:nvPr/>
        </p:nvGrpSpPr>
        <p:grpSpPr>
          <a:xfrm>
            <a:off x="5722610" y="4718384"/>
            <a:ext cx="5279593" cy="1246495"/>
            <a:chOff x="0" y="0"/>
            <a:chExt cx="7039458" cy="1661994"/>
          </a:xfrm>
        </p:grpSpPr>
        <p:sp>
          <p:nvSpPr>
            <p:cNvPr id="14" name="Freeform 14"/>
            <p:cNvSpPr/>
            <p:nvPr/>
          </p:nvSpPr>
          <p:spPr>
            <a:xfrm>
              <a:off x="0" y="0"/>
              <a:ext cx="7039483" cy="1662049"/>
            </a:xfrm>
            <a:custGeom>
              <a:avLst/>
              <a:gdLst/>
              <a:ahLst/>
              <a:cxnLst/>
              <a:rect l="l" t="t" r="r" b="b"/>
              <a:pathLst>
                <a:path w="7039483" h="1662049">
                  <a:moveTo>
                    <a:pt x="0" y="0"/>
                  </a:moveTo>
                  <a:lnTo>
                    <a:pt x="7039483" y="0"/>
                  </a:lnTo>
                  <a:lnTo>
                    <a:pt x="7039483" y="1662049"/>
                  </a:lnTo>
                  <a:lnTo>
                    <a:pt x="0" y="1662049"/>
                  </a:lnTo>
                  <a:close/>
                </a:path>
              </a:pathLst>
            </a:custGeom>
            <a:solidFill>
              <a:srgbClr val="38C48D"/>
            </a:solidFill>
          </p:spPr>
          <p:txBody>
            <a:bodyPr/>
            <a:lstStyle/>
            <a:p>
              <a:endParaRPr lang="en-US"/>
            </a:p>
          </p:txBody>
        </p:sp>
        <p:sp>
          <p:nvSpPr>
            <p:cNvPr id="15" name="TextBox 15"/>
            <p:cNvSpPr txBox="1"/>
            <p:nvPr/>
          </p:nvSpPr>
          <p:spPr>
            <a:xfrm>
              <a:off x="0" y="-47625"/>
              <a:ext cx="7039458" cy="1709619"/>
            </a:xfrm>
            <a:prstGeom prst="rect">
              <a:avLst/>
            </a:prstGeom>
          </p:spPr>
          <p:txBody>
            <a:bodyPr lIns="50800" tIns="50800" rIns="50800" bIns="50800" rtlCol="0" anchor="t"/>
            <a:lstStyle/>
            <a:p>
              <a:pPr algn="l">
                <a:lnSpc>
                  <a:spcPts val="2879"/>
                </a:lnSpc>
              </a:pPr>
              <a:r>
                <a:rPr lang="en-US" sz="2400">
                  <a:solidFill>
                    <a:srgbClr val="FFFFFF"/>
                  </a:solidFill>
                  <a:latin typeface="Arial"/>
                  <a:ea typeface="Arial"/>
                  <a:cs typeface="Arial"/>
                  <a:sym typeface="Arial"/>
                </a:rPr>
                <a:t>Here we are Threat Modeling the evaluation, reflection part of how Agents works</a:t>
              </a:r>
            </a:p>
          </p:txBody>
        </p:sp>
      </p:grpSp>
      <p:sp>
        <p:nvSpPr>
          <p:cNvPr id="16" name="AutoShape 16"/>
          <p:cNvSpPr/>
          <p:nvPr/>
        </p:nvSpPr>
        <p:spPr>
          <a:xfrm rot="10761375">
            <a:off x="4412416" y="5353050"/>
            <a:ext cx="1271668" cy="0"/>
          </a:xfrm>
          <a:prstGeom prst="line">
            <a:avLst/>
          </a:prstGeom>
          <a:ln w="9525" cap="rnd">
            <a:solidFill>
              <a:srgbClr val="5AE0A7"/>
            </a:solidFill>
            <a:prstDash val="solid"/>
            <a:headEnd type="none" w="sm" len="sm"/>
            <a:tailEnd type="triangle" w="lg" len="med"/>
          </a:ln>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Blurred Star Light Blue"/>
          <p:cNvSpPr/>
          <p:nvPr/>
        </p:nvSpPr>
        <p:spPr>
          <a:xfrm>
            <a:off x="3803626" y="-4114800"/>
            <a:ext cx="8473205" cy="8229600"/>
          </a:xfrm>
          <a:custGeom>
            <a:avLst/>
            <a:gdLst/>
            <a:ahLst/>
            <a:cxnLst/>
            <a:rect l="l" t="t" r="r" b="b"/>
            <a:pathLst>
              <a:path w="8473205" h="8229600">
                <a:moveTo>
                  <a:pt x="0" y="0"/>
                </a:moveTo>
                <a:lnTo>
                  <a:pt x="8473204" y="0"/>
                </a:lnTo>
                <a:lnTo>
                  <a:pt x="8473204" y="8229600"/>
                </a:lnTo>
                <a:lnTo>
                  <a:pt x="0" y="8229600"/>
                </a:lnTo>
                <a:lnTo>
                  <a:pt x="0" y="0"/>
                </a:lnTo>
                <a:close/>
              </a:path>
            </a:pathLst>
          </a:custGeom>
          <a:blipFill>
            <a:blip r:embed="rId3"/>
            <a:stretch>
              <a:fillRect/>
            </a:stretch>
          </a:blipFill>
        </p:spPr>
        <p:txBody>
          <a:bodyPr/>
          <a:lstStyle/>
          <a:p>
            <a:endParaRPr lang="en-US"/>
          </a:p>
        </p:txBody>
      </p:sp>
      <p:sp>
        <p:nvSpPr>
          <p:cNvPr id="3" name="Freeform 3" descr="abstract technology futuristic"/>
          <p:cNvSpPr/>
          <p:nvPr/>
        </p:nvSpPr>
        <p:spPr>
          <a:xfrm>
            <a:off x="12276830" y="8960816"/>
            <a:ext cx="6432087" cy="594968"/>
          </a:xfrm>
          <a:custGeom>
            <a:avLst/>
            <a:gdLst/>
            <a:ahLst/>
            <a:cxnLst/>
            <a:rect l="l" t="t" r="r" b="b"/>
            <a:pathLst>
              <a:path w="6432087" h="594968">
                <a:moveTo>
                  <a:pt x="0" y="0"/>
                </a:moveTo>
                <a:lnTo>
                  <a:pt x="6432087" y="0"/>
                </a:lnTo>
                <a:lnTo>
                  <a:pt x="6432087" y="594968"/>
                </a:lnTo>
                <a:lnTo>
                  <a:pt x="0" y="5949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105596" y="1434039"/>
            <a:ext cx="16119987" cy="1061769"/>
            <a:chOff x="0" y="0"/>
            <a:chExt cx="21493316" cy="1415692"/>
          </a:xfrm>
        </p:grpSpPr>
        <p:sp>
          <p:nvSpPr>
            <p:cNvPr id="5" name="Freeform 5"/>
            <p:cNvSpPr/>
            <p:nvPr/>
          </p:nvSpPr>
          <p:spPr>
            <a:xfrm>
              <a:off x="0" y="0"/>
              <a:ext cx="21493316" cy="1415692"/>
            </a:xfrm>
            <a:custGeom>
              <a:avLst/>
              <a:gdLst/>
              <a:ahLst/>
              <a:cxnLst/>
              <a:rect l="l" t="t" r="r" b="b"/>
              <a:pathLst>
                <a:path w="21493316" h="1415692">
                  <a:moveTo>
                    <a:pt x="0" y="0"/>
                  </a:moveTo>
                  <a:lnTo>
                    <a:pt x="21493316" y="0"/>
                  </a:lnTo>
                  <a:lnTo>
                    <a:pt x="21493316" y="1415692"/>
                  </a:lnTo>
                  <a:lnTo>
                    <a:pt x="0" y="1415692"/>
                  </a:lnTo>
                  <a:close/>
                </a:path>
              </a:pathLst>
            </a:custGeom>
            <a:solidFill>
              <a:srgbClr val="000000">
                <a:alpha val="0"/>
              </a:srgbClr>
            </a:solidFill>
          </p:spPr>
          <p:txBody>
            <a:bodyPr/>
            <a:lstStyle/>
            <a:p>
              <a:endParaRPr lang="en-US"/>
            </a:p>
          </p:txBody>
        </p:sp>
        <p:sp>
          <p:nvSpPr>
            <p:cNvPr id="6" name="TextBox 6"/>
            <p:cNvSpPr txBox="1"/>
            <p:nvPr/>
          </p:nvSpPr>
          <p:spPr>
            <a:xfrm>
              <a:off x="0" y="-19050"/>
              <a:ext cx="21493316" cy="1434742"/>
            </a:xfrm>
            <a:prstGeom prst="rect">
              <a:avLst/>
            </a:prstGeom>
          </p:spPr>
          <p:txBody>
            <a:bodyPr lIns="0" tIns="0" rIns="0" bIns="0" rtlCol="0" anchor="t"/>
            <a:lstStyle/>
            <a:p>
              <a:pPr algn="l">
                <a:lnSpc>
                  <a:spcPts val="7200"/>
                </a:lnSpc>
              </a:pPr>
              <a:r>
                <a:rPr lang="en-US" sz="6000" b="1">
                  <a:solidFill>
                    <a:srgbClr val="FFFFFF"/>
                  </a:solidFill>
                  <a:latin typeface="Barlow Bold"/>
                  <a:ea typeface="Barlow Bold"/>
                  <a:cs typeface="Barlow Bold"/>
                  <a:sym typeface="Barlow Bold"/>
                </a:rPr>
                <a:t>Threat Category: Execution Integrity</a:t>
              </a:r>
            </a:p>
          </p:txBody>
        </p:sp>
      </p:grpSp>
      <p:grpSp>
        <p:nvGrpSpPr>
          <p:cNvPr id="7" name="Group 7"/>
          <p:cNvGrpSpPr/>
          <p:nvPr/>
        </p:nvGrpSpPr>
        <p:grpSpPr>
          <a:xfrm>
            <a:off x="1298079" y="3340013"/>
            <a:ext cx="410766" cy="79125"/>
            <a:chOff x="0" y="0"/>
            <a:chExt cx="547688" cy="105500"/>
          </a:xfrm>
        </p:grpSpPr>
        <p:sp>
          <p:nvSpPr>
            <p:cNvPr id="8" name="Freeform 8"/>
            <p:cNvSpPr/>
            <p:nvPr/>
          </p:nvSpPr>
          <p:spPr>
            <a:xfrm>
              <a:off x="0" y="0"/>
              <a:ext cx="547751" cy="105537"/>
            </a:xfrm>
            <a:custGeom>
              <a:avLst/>
              <a:gdLst/>
              <a:ahLst/>
              <a:cxnLst/>
              <a:rect l="l" t="t" r="r" b="b"/>
              <a:pathLst>
                <a:path w="547751" h="105537">
                  <a:moveTo>
                    <a:pt x="0" y="0"/>
                  </a:moveTo>
                  <a:lnTo>
                    <a:pt x="547751" y="0"/>
                  </a:lnTo>
                  <a:lnTo>
                    <a:pt x="547751" y="105537"/>
                  </a:lnTo>
                  <a:lnTo>
                    <a:pt x="0" y="105537"/>
                  </a:lnTo>
                  <a:close/>
                </a:path>
              </a:pathLst>
            </a:custGeom>
            <a:solidFill>
              <a:srgbClr val="FFFFFF"/>
            </a:solidFill>
          </p:spPr>
          <p:txBody>
            <a:bodyPr/>
            <a:lstStyle/>
            <a:p>
              <a:endParaRPr lang="en-US"/>
            </a:p>
          </p:txBody>
        </p:sp>
      </p:grpSp>
      <p:grpSp>
        <p:nvGrpSpPr>
          <p:cNvPr id="9" name="Group 9"/>
          <p:cNvGrpSpPr/>
          <p:nvPr/>
        </p:nvGrpSpPr>
        <p:grpSpPr>
          <a:xfrm>
            <a:off x="9144000" y="9544692"/>
            <a:ext cx="8081585" cy="346248"/>
            <a:chOff x="0" y="0"/>
            <a:chExt cx="10775446" cy="461664"/>
          </a:xfrm>
        </p:grpSpPr>
        <p:sp>
          <p:nvSpPr>
            <p:cNvPr id="10" name="Freeform 10"/>
            <p:cNvSpPr/>
            <p:nvPr/>
          </p:nvSpPr>
          <p:spPr>
            <a:xfrm>
              <a:off x="0" y="0"/>
              <a:ext cx="10775446" cy="461664"/>
            </a:xfrm>
            <a:custGeom>
              <a:avLst/>
              <a:gdLst/>
              <a:ahLst/>
              <a:cxnLst/>
              <a:rect l="l" t="t" r="r" b="b"/>
              <a:pathLst>
                <a:path w="10775446" h="461664">
                  <a:moveTo>
                    <a:pt x="0" y="0"/>
                  </a:moveTo>
                  <a:lnTo>
                    <a:pt x="10775446" y="0"/>
                  </a:lnTo>
                  <a:lnTo>
                    <a:pt x="10775446" y="461664"/>
                  </a:lnTo>
                  <a:lnTo>
                    <a:pt x="0" y="461664"/>
                  </a:lnTo>
                  <a:close/>
                </a:path>
              </a:pathLst>
            </a:custGeom>
            <a:solidFill>
              <a:srgbClr val="000000">
                <a:alpha val="0"/>
              </a:srgbClr>
            </a:solidFill>
          </p:spPr>
          <p:txBody>
            <a:bodyPr/>
            <a:lstStyle/>
            <a:p>
              <a:endParaRPr lang="en-US"/>
            </a:p>
          </p:txBody>
        </p:sp>
        <p:sp>
          <p:nvSpPr>
            <p:cNvPr id="11" name="TextBox 11"/>
            <p:cNvSpPr txBox="1"/>
            <p:nvPr/>
          </p:nvSpPr>
          <p:spPr>
            <a:xfrm>
              <a:off x="0" y="-19050"/>
              <a:ext cx="10775446" cy="480714"/>
            </a:xfrm>
            <a:prstGeom prst="rect">
              <a:avLst/>
            </a:prstGeom>
          </p:spPr>
          <p:txBody>
            <a:bodyPr lIns="0" tIns="0" rIns="0" bIns="0" rtlCol="0" anchor="t"/>
            <a:lstStyle/>
            <a:p>
              <a:pPr algn="r">
                <a:lnSpc>
                  <a:spcPts val="1620"/>
                </a:lnSpc>
              </a:pPr>
              <a:r>
                <a:rPr lang="en-US" sz="1350">
                  <a:solidFill>
                    <a:srgbClr val="FFFFFF"/>
                  </a:solidFill>
                  <a:latin typeface="Poppins Light"/>
                  <a:ea typeface="Poppins Light"/>
                  <a:cs typeface="Poppins Light"/>
                  <a:sym typeface="Poppins Light"/>
                </a:rPr>
                <a:t>© Author. This work is licensed under Creative Commons Attribution 4.0 International</a:t>
              </a:r>
            </a:p>
          </p:txBody>
        </p:sp>
      </p:grpSp>
      <p:grpSp>
        <p:nvGrpSpPr>
          <p:cNvPr id="12" name="Group 12"/>
          <p:cNvGrpSpPr/>
          <p:nvPr/>
        </p:nvGrpSpPr>
        <p:grpSpPr>
          <a:xfrm>
            <a:off x="17323594" y="9544692"/>
            <a:ext cx="491993" cy="346248"/>
            <a:chOff x="0" y="0"/>
            <a:chExt cx="655990" cy="461664"/>
          </a:xfrm>
        </p:grpSpPr>
        <p:sp>
          <p:nvSpPr>
            <p:cNvPr id="13" name="Freeform 13"/>
            <p:cNvSpPr/>
            <p:nvPr/>
          </p:nvSpPr>
          <p:spPr>
            <a:xfrm>
              <a:off x="0" y="0"/>
              <a:ext cx="655990" cy="461664"/>
            </a:xfrm>
            <a:custGeom>
              <a:avLst/>
              <a:gdLst/>
              <a:ahLst/>
              <a:cxnLst/>
              <a:rect l="l" t="t" r="r" b="b"/>
              <a:pathLst>
                <a:path w="655990" h="461664">
                  <a:moveTo>
                    <a:pt x="0" y="0"/>
                  </a:moveTo>
                  <a:lnTo>
                    <a:pt x="655990" y="0"/>
                  </a:lnTo>
                  <a:lnTo>
                    <a:pt x="655990" y="461664"/>
                  </a:lnTo>
                  <a:lnTo>
                    <a:pt x="0" y="461664"/>
                  </a:lnTo>
                  <a:close/>
                </a:path>
              </a:pathLst>
            </a:custGeom>
            <a:solidFill>
              <a:srgbClr val="000000">
                <a:alpha val="0"/>
              </a:srgbClr>
            </a:solidFill>
          </p:spPr>
          <p:txBody>
            <a:bodyPr/>
            <a:lstStyle/>
            <a:p>
              <a:endParaRPr lang="en-US"/>
            </a:p>
          </p:txBody>
        </p:sp>
        <p:sp>
          <p:nvSpPr>
            <p:cNvPr id="14" name="TextBox 14"/>
            <p:cNvSpPr txBox="1"/>
            <p:nvPr/>
          </p:nvSpPr>
          <p:spPr>
            <a:xfrm>
              <a:off x="0" y="-9525"/>
              <a:ext cx="655990" cy="471189"/>
            </a:xfrm>
            <a:prstGeom prst="rect">
              <a:avLst/>
            </a:prstGeom>
          </p:spPr>
          <p:txBody>
            <a:bodyPr lIns="0" tIns="0" rIns="0" bIns="0" rtlCol="0" anchor="t"/>
            <a:lstStyle/>
            <a:p>
              <a:pPr algn="r">
                <a:lnSpc>
                  <a:spcPts val="1620"/>
                </a:lnSpc>
              </a:pPr>
              <a:r>
                <a:rPr lang="en-US" sz="1350">
                  <a:solidFill>
                    <a:srgbClr val="FFFFFF"/>
                  </a:solidFill>
                  <a:latin typeface="Barlow"/>
                  <a:ea typeface="Barlow"/>
                  <a:cs typeface="Barlow"/>
                  <a:sym typeface="Barlow"/>
                </a:rPr>
                <a:t>14</a:t>
              </a:r>
            </a:p>
          </p:txBody>
        </p:sp>
      </p:grpSp>
      <p:grpSp>
        <p:nvGrpSpPr>
          <p:cNvPr id="15" name="Group 15"/>
          <p:cNvGrpSpPr/>
          <p:nvPr/>
        </p:nvGrpSpPr>
        <p:grpSpPr>
          <a:xfrm>
            <a:off x="1105596" y="3743535"/>
            <a:ext cx="15154798" cy="4293423"/>
            <a:chOff x="0" y="0"/>
            <a:chExt cx="20206398" cy="5724564"/>
          </a:xfrm>
        </p:grpSpPr>
        <p:sp>
          <p:nvSpPr>
            <p:cNvPr id="16" name="Freeform 16"/>
            <p:cNvSpPr/>
            <p:nvPr/>
          </p:nvSpPr>
          <p:spPr>
            <a:xfrm>
              <a:off x="0" y="0"/>
              <a:ext cx="20206398" cy="5724564"/>
            </a:xfrm>
            <a:custGeom>
              <a:avLst/>
              <a:gdLst/>
              <a:ahLst/>
              <a:cxnLst/>
              <a:rect l="l" t="t" r="r" b="b"/>
              <a:pathLst>
                <a:path w="20206398" h="5724564">
                  <a:moveTo>
                    <a:pt x="0" y="0"/>
                  </a:moveTo>
                  <a:lnTo>
                    <a:pt x="20206398" y="0"/>
                  </a:lnTo>
                  <a:lnTo>
                    <a:pt x="20206398" y="5724564"/>
                  </a:lnTo>
                  <a:lnTo>
                    <a:pt x="0" y="5724564"/>
                  </a:lnTo>
                  <a:close/>
                </a:path>
              </a:pathLst>
            </a:custGeom>
            <a:solidFill>
              <a:srgbClr val="000000">
                <a:alpha val="0"/>
              </a:srgbClr>
            </a:solidFill>
          </p:spPr>
          <p:txBody>
            <a:bodyPr/>
            <a:lstStyle/>
            <a:p>
              <a:endParaRPr lang="en-US"/>
            </a:p>
          </p:txBody>
        </p:sp>
        <p:sp>
          <p:nvSpPr>
            <p:cNvPr id="17" name="TextBox 17"/>
            <p:cNvSpPr txBox="1"/>
            <p:nvPr/>
          </p:nvSpPr>
          <p:spPr>
            <a:xfrm>
              <a:off x="0" y="-66675"/>
              <a:ext cx="20206398" cy="5791239"/>
            </a:xfrm>
            <a:prstGeom prst="rect">
              <a:avLst/>
            </a:prstGeom>
          </p:spPr>
          <p:txBody>
            <a:bodyPr lIns="0" tIns="0" rIns="0" bIns="0" rtlCol="0" anchor="t"/>
            <a:lstStyle/>
            <a:p>
              <a:pPr algn="l">
                <a:lnSpc>
                  <a:spcPts val="3600"/>
                </a:lnSpc>
              </a:pPr>
              <a:r>
                <a:rPr lang="en-US" sz="3000" b="1">
                  <a:solidFill>
                    <a:srgbClr val="FFFFFF"/>
                  </a:solidFill>
                  <a:latin typeface="Arial Bold"/>
                  <a:ea typeface="Arial Bold"/>
                  <a:cs typeface="Arial Bold"/>
                  <a:sym typeface="Arial Bold"/>
                </a:rPr>
                <a:t>Focus</a:t>
              </a:r>
              <a:r>
                <a:rPr lang="en-US" sz="3000">
                  <a:solidFill>
                    <a:srgbClr val="FFFFFF"/>
                  </a:solidFill>
                  <a:latin typeface="Arial"/>
                  <a:ea typeface="Arial"/>
                  <a:cs typeface="Arial"/>
                  <a:sym typeface="Arial"/>
                </a:rPr>
                <a:t>: Exploiting the agent's ability to interact with other systems and execute actions.</a:t>
              </a:r>
            </a:p>
            <a:p>
              <a:pPr algn="l">
                <a:lnSpc>
                  <a:spcPts val="3600"/>
                </a:lnSpc>
              </a:pPr>
              <a:endParaRPr lang="en-US" sz="3000">
                <a:solidFill>
                  <a:srgbClr val="FFFFFF"/>
                </a:solidFill>
                <a:latin typeface="Arial"/>
                <a:ea typeface="Arial"/>
                <a:cs typeface="Arial"/>
                <a:sym typeface="Arial"/>
              </a:endParaRPr>
            </a:p>
            <a:p>
              <a:pPr algn="l">
                <a:lnSpc>
                  <a:spcPts val="3600"/>
                </a:lnSpc>
              </a:pPr>
              <a:r>
                <a:rPr lang="en-US" sz="3000" b="1">
                  <a:solidFill>
                    <a:srgbClr val="FFFFFF"/>
                  </a:solidFill>
                  <a:latin typeface="Arial Bold"/>
                  <a:ea typeface="Arial Bold"/>
                  <a:cs typeface="Arial Bold"/>
                  <a:sym typeface="Arial Bold"/>
                </a:rPr>
                <a:t>Example T7</a:t>
              </a:r>
              <a:r>
                <a:rPr lang="en-US" sz="3000">
                  <a:solidFill>
                    <a:srgbClr val="FFFFFF"/>
                  </a:solidFill>
                  <a:latin typeface="Arial"/>
                  <a:ea typeface="Arial"/>
                  <a:cs typeface="Arial"/>
                  <a:sym typeface="Arial"/>
                </a:rPr>
                <a:t>: Privilege Compromise:</a:t>
              </a:r>
            </a:p>
            <a:p>
              <a:pPr marL="542925" lvl="1" indent="-271462" algn="l">
                <a:lnSpc>
                  <a:spcPts val="3600"/>
                </a:lnSpc>
                <a:buFont typeface="Arial"/>
                <a:buChar char="•"/>
              </a:pPr>
              <a:r>
                <a:rPr lang="en-US" sz="3000" i="1">
                  <a:solidFill>
                    <a:srgbClr val="FFFFFF"/>
                  </a:solidFill>
                  <a:latin typeface="Arial Italics"/>
                  <a:ea typeface="Arial Italics"/>
                  <a:cs typeface="Arial Italics"/>
                  <a:sym typeface="Arial Italics"/>
                </a:rPr>
                <a:t>An IT support agent normally runs with user-level permissions but can request temporary admin rights for specific tasks (like software installs). An attacker finds a way to make the agent request admin rights for a seemingly benign task (e.g., "check disk space") but then injects a follow-up command during that elevated session to create a new admin user account before the temporary privileges expire or are revoked.</a:t>
              </a:r>
            </a:p>
          </p:txBody>
        </p:sp>
      </p:grpSp>
      <p:grpSp>
        <p:nvGrpSpPr>
          <p:cNvPr id="18" name="Group 18"/>
          <p:cNvGrpSpPr/>
          <p:nvPr/>
        </p:nvGrpSpPr>
        <p:grpSpPr>
          <a:xfrm>
            <a:off x="1105598" y="880041"/>
            <a:ext cx="16119987" cy="553998"/>
            <a:chOff x="0" y="0"/>
            <a:chExt cx="21493316" cy="738664"/>
          </a:xfrm>
        </p:grpSpPr>
        <p:sp>
          <p:nvSpPr>
            <p:cNvPr id="19" name="Freeform 19"/>
            <p:cNvSpPr/>
            <p:nvPr/>
          </p:nvSpPr>
          <p:spPr>
            <a:xfrm>
              <a:off x="0" y="0"/>
              <a:ext cx="21493316" cy="738664"/>
            </a:xfrm>
            <a:custGeom>
              <a:avLst/>
              <a:gdLst/>
              <a:ahLst/>
              <a:cxnLst/>
              <a:rect l="l" t="t" r="r" b="b"/>
              <a:pathLst>
                <a:path w="21493316" h="738664">
                  <a:moveTo>
                    <a:pt x="0" y="0"/>
                  </a:moveTo>
                  <a:lnTo>
                    <a:pt x="21493316" y="0"/>
                  </a:lnTo>
                  <a:lnTo>
                    <a:pt x="21493316" y="738664"/>
                  </a:lnTo>
                  <a:lnTo>
                    <a:pt x="0" y="738664"/>
                  </a:lnTo>
                  <a:close/>
                </a:path>
              </a:pathLst>
            </a:custGeom>
            <a:solidFill>
              <a:srgbClr val="000000">
                <a:alpha val="0"/>
              </a:srgbClr>
            </a:solidFill>
          </p:spPr>
          <p:txBody>
            <a:bodyPr/>
            <a:lstStyle/>
            <a:p>
              <a:endParaRPr lang="en-US"/>
            </a:p>
          </p:txBody>
        </p:sp>
        <p:sp>
          <p:nvSpPr>
            <p:cNvPr id="20" name="TextBox 20"/>
            <p:cNvSpPr txBox="1"/>
            <p:nvPr/>
          </p:nvSpPr>
          <p:spPr>
            <a:xfrm>
              <a:off x="0" y="-28575"/>
              <a:ext cx="21493316" cy="767239"/>
            </a:xfrm>
            <a:prstGeom prst="rect">
              <a:avLst/>
            </a:prstGeom>
          </p:spPr>
          <p:txBody>
            <a:bodyPr lIns="0" tIns="0" rIns="0" bIns="0" rtlCol="0" anchor="t"/>
            <a:lstStyle/>
            <a:p>
              <a:pPr algn="l">
                <a:lnSpc>
                  <a:spcPts val="3240"/>
                </a:lnSpc>
              </a:pPr>
              <a:r>
                <a:rPr lang="en-US" sz="2700">
                  <a:solidFill>
                    <a:srgbClr val="5AE0A7"/>
                  </a:solidFill>
                  <a:latin typeface="Poppins Light"/>
                  <a:ea typeface="Poppins Light"/>
                  <a:cs typeface="Poppins Light"/>
                  <a:sym typeface="Poppins Light"/>
                </a:rPr>
                <a:t>Threats: Abusing the Agent’s ‘Hand’</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abstract technology futuristic"/>
          <p:cNvSpPr/>
          <p:nvPr/>
        </p:nvSpPr>
        <p:spPr>
          <a:xfrm flipH="1">
            <a:off x="-846162" y="8960816"/>
            <a:ext cx="6432087" cy="594968"/>
          </a:xfrm>
          <a:custGeom>
            <a:avLst/>
            <a:gdLst/>
            <a:ahLst/>
            <a:cxnLst/>
            <a:rect l="l" t="t" r="r" b="b"/>
            <a:pathLst>
              <a:path w="6432087" h="594968">
                <a:moveTo>
                  <a:pt x="6432087" y="0"/>
                </a:moveTo>
                <a:lnTo>
                  <a:pt x="0" y="0"/>
                </a:lnTo>
                <a:lnTo>
                  <a:pt x="0" y="594968"/>
                </a:lnTo>
                <a:lnTo>
                  <a:pt x="6432087" y="594968"/>
                </a:lnTo>
                <a:lnTo>
                  <a:pt x="643208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descr="Blurred Star Light Blue"/>
          <p:cNvSpPr/>
          <p:nvPr/>
        </p:nvSpPr>
        <p:spPr>
          <a:xfrm>
            <a:off x="7357346" y="-3782446"/>
            <a:ext cx="8473205" cy="8229600"/>
          </a:xfrm>
          <a:custGeom>
            <a:avLst/>
            <a:gdLst/>
            <a:ahLst/>
            <a:cxnLst/>
            <a:rect l="l" t="t" r="r" b="b"/>
            <a:pathLst>
              <a:path w="8473205" h="8229600">
                <a:moveTo>
                  <a:pt x="0" y="0"/>
                </a:moveTo>
                <a:lnTo>
                  <a:pt x="8473205" y="0"/>
                </a:lnTo>
                <a:lnTo>
                  <a:pt x="8473205" y="8229600"/>
                </a:lnTo>
                <a:lnTo>
                  <a:pt x="0" y="8229600"/>
                </a:lnTo>
                <a:lnTo>
                  <a:pt x="0" y="0"/>
                </a:lnTo>
                <a:close/>
              </a:path>
            </a:pathLst>
          </a:custGeom>
          <a:blipFill>
            <a:blip r:embed="rId5"/>
            <a:stretch>
              <a:fillRect/>
            </a:stretch>
          </a:blipFill>
        </p:spPr>
        <p:txBody>
          <a:bodyPr/>
          <a:lstStyle/>
          <a:p>
            <a:endParaRPr lang="en-US"/>
          </a:p>
        </p:txBody>
      </p:sp>
      <p:sp>
        <p:nvSpPr>
          <p:cNvPr id="4" name="Freeform 4" descr="abstract technology futuristic"/>
          <p:cNvSpPr/>
          <p:nvPr/>
        </p:nvSpPr>
        <p:spPr>
          <a:xfrm>
            <a:off x="14846135" y="1028700"/>
            <a:ext cx="4288762" cy="396710"/>
          </a:xfrm>
          <a:custGeom>
            <a:avLst/>
            <a:gdLst/>
            <a:ahLst/>
            <a:cxnLst/>
            <a:rect l="l" t="t" r="r" b="b"/>
            <a:pathLst>
              <a:path w="4288762" h="396710">
                <a:moveTo>
                  <a:pt x="0" y="0"/>
                </a:moveTo>
                <a:lnTo>
                  <a:pt x="4288762" y="0"/>
                </a:lnTo>
                <a:lnTo>
                  <a:pt x="4288762" y="396710"/>
                </a:lnTo>
                <a:lnTo>
                  <a:pt x="0" y="3967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1105596" y="1434039"/>
            <a:ext cx="16119987" cy="1061769"/>
            <a:chOff x="0" y="0"/>
            <a:chExt cx="21493316" cy="1415692"/>
          </a:xfrm>
        </p:grpSpPr>
        <p:sp>
          <p:nvSpPr>
            <p:cNvPr id="6" name="Freeform 6"/>
            <p:cNvSpPr/>
            <p:nvPr/>
          </p:nvSpPr>
          <p:spPr>
            <a:xfrm>
              <a:off x="0" y="0"/>
              <a:ext cx="21493316" cy="1415692"/>
            </a:xfrm>
            <a:custGeom>
              <a:avLst/>
              <a:gdLst/>
              <a:ahLst/>
              <a:cxnLst/>
              <a:rect l="l" t="t" r="r" b="b"/>
              <a:pathLst>
                <a:path w="21493316" h="1415692">
                  <a:moveTo>
                    <a:pt x="0" y="0"/>
                  </a:moveTo>
                  <a:lnTo>
                    <a:pt x="21493316" y="0"/>
                  </a:lnTo>
                  <a:lnTo>
                    <a:pt x="21493316" y="1415692"/>
                  </a:lnTo>
                  <a:lnTo>
                    <a:pt x="0" y="1415692"/>
                  </a:lnTo>
                  <a:close/>
                </a:path>
              </a:pathLst>
            </a:custGeom>
            <a:solidFill>
              <a:srgbClr val="000000">
                <a:alpha val="0"/>
              </a:srgbClr>
            </a:solidFill>
          </p:spPr>
          <p:txBody>
            <a:bodyPr/>
            <a:lstStyle/>
            <a:p>
              <a:endParaRPr lang="en-US"/>
            </a:p>
          </p:txBody>
        </p:sp>
        <p:sp>
          <p:nvSpPr>
            <p:cNvPr id="7" name="TextBox 7"/>
            <p:cNvSpPr txBox="1"/>
            <p:nvPr/>
          </p:nvSpPr>
          <p:spPr>
            <a:xfrm>
              <a:off x="0" y="-19050"/>
              <a:ext cx="21493316" cy="1434742"/>
            </a:xfrm>
            <a:prstGeom prst="rect">
              <a:avLst/>
            </a:prstGeom>
          </p:spPr>
          <p:txBody>
            <a:bodyPr lIns="0" tIns="0" rIns="0" bIns="0" rtlCol="0" anchor="t"/>
            <a:lstStyle/>
            <a:p>
              <a:pPr algn="l">
                <a:lnSpc>
                  <a:spcPts val="7200"/>
                </a:lnSpc>
              </a:pPr>
              <a:r>
                <a:rPr lang="en-US" sz="6000" b="1">
                  <a:solidFill>
                    <a:srgbClr val="FFFFFF"/>
                  </a:solidFill>
                  <a:latin typeface="Barlow Bold"/>
                  <a:ea typeface="Barlow Bold"/>
                  <a:cs typeface="Barlow Bold"/>
                  <a:sym typeface="Barlow Bold"/>
                </a:rPr>
                <a:t>Threat Category: Execution Integrity</a:t>
              </a:r>
            </a:p>
          </p:txBody>
        </p:sp>
      </p:grpSp>
      <p:sp>
        <p:nvSpPr>
          <p:cNvPr id="8" name="Freeform 8" descr="white transparent gradient shadow"/>
          <p:cNvSpPr/>
          <p:nvPr/>
        </p:nvSpPr>
        <p:spPr>
          <a:xfrm rot="-3593999">
            <a:off x="876573" y="1609598"/>
            <a:ext cx="808820" cy="177940"/>
          </a:xfrm>
          <a:custGeom>
            <a:avLst/>
            <a:gdLst/>
            <a:ahLst/>
            <a:cxnLst/>
            <a:rect l="l" t="t" r="r" b="b"/>
            <a:pathLst>
              <a:path w="808820" h="177940">
                <a:moveTo>
                  <a:pt x="0" y="0"/>
                </a:moveTo>
                <a:lnTo>
                  <a:pt x="808820" y="0"/>
                </a:lnTo>
                <a:lnTo>
                  <a:pt x="808820" y="177940"/>
                </a:lnTo>
                <a:lnTo>
                  <a:pt x="0" y="177940"/>
                </a:lnTo>
                <a:lnTo>
                  <a:pt x="0" y="0"/>
                </a:lnTo>
                <a:close/>
              </a:path>
            </a:pathLst>
          </a:custGeom>
          <a:blipFill>
            <a:blip r:embed="rId6"/>
            <a:stretch>
              <a:fillRect/>
            </a:stretch>
          </a:blipFill>
        </p:spPr>
        <p:txBody>
          <a:bodyPr/>
          <a:lstStyle/>
          <a:p>
            <a:endParaRPr lang="en-US"/>
          </a:p>
        </p:txBody>
      </p:sp>
      <p:grpSp>
        <p:nvGrpSpPr>
          <p:cNvPr id="9" name="Group 9"/>
          <p:cNvGrpSpPr/>
          <p:nvPr/>
        </p:nvGrpSpPr>
        <p:grpSpPr>
          <a:xfrm>
            <a:off x="1298079" y="3340013"/>
            <a:ext cx="410766" cy="79125"/>
            <a:chOff x="0" y="0"/>
            <a:chExt cx="547688" cy="105500"/>
          </a:xfrm>
        </p:grpSpPr>
        <p:sp>
          <p:nvSpPr>
            <p:cNvPr id="10" name="Freeform 10"/>
            <p:cNvSpPr/>
            <p:nvPr/>
          </p:nvSpPr>
          <p:spPr>
            <a:xfrm>
              <a:off x="0" y="0"/>
              <a:ext cx="547751" cy="105537"/>
            </a:xfrm>
            <a:custGeom>
              <a:avLst/>
              <a:gdLst/>
              <a:ahLst/>
              <a:cxnLst/>
              <a:rect l="l" t="t" r="r" b="b"/>
              <a:pathLst>
                <a:path w="547751" h="105537">
                  <a:moveTo>
                    <a:pt x="0" y="0"/>
                  </a:moveTo>
                  <a:lnTo>
                    <a:pt x="547751" y="0"/>
                  </a:lnTo>
                  <a:lnTo>
                    <a:pt x="547751" y="105537"/>
                  </a:lnTo>
                  <a:lnTo>
                    <a:pt x="0" y="105537"/>
                  </a:lnTo>
                  <a:close/>
                </a:path>
              </a:pathLst>
            </a:custGeom>
            <a:solidFill>
              <a:srgbClr val="5AE0A7"/>
            </a:solidFill>
          </p:spPr>
          <p:txBody>
            <a:bodyPr/>
            <a:lstStyle/>
            <a:p>
              <a:endParaRPr lang="en-US"/>
            </a:p>
          </p:txBody>
        </p:sp>
      </p:grpSp>
      <p:grpSp>
        <p:nvGrpSpPr>
          <p:cNvPr id="11" name="Group 11"/>
          <p:cNvGrpSpPr/>
          <p:nvPr/>
        </p:nvGrpSpPr>
        <p:grpSpPr>
          <a:xfrm>
            <a:off x="9144000" y="9544692"/>
            <a:ext cx="8081585" cy="346248"/>
            <a:chOff x="0" y="0"/>
            <a:chExt cx="10775446" cy="461664"/>
          </a:xfrm>
        </p:grpSpPr>
        <p:sp>
          <p:nvSpPr>
            <p:cNvPr id="12" name="Freeform 12"/>
            <p:cNvSpPr/>
            <p:nvPr/>
          </p:nvSpPr>
          <p:spPr>
            <a:xfrm>
              <a:off x="0" y="0"/>
              <a:ext cx="10775446" cy="461664"/>
            </a:xfrm>
            <a:custGeom>
              <a:avLst/>
              <a:gdLst/>
              <a:ahLst/>
              <a:cxnLst/>
              <a:rect l="l" t="t" r="r" b="b"/>
              <a:pathLst>
                <a:path w="10775446" h="461664">
                  <a:moveTo>
                    <a:pt x="0" y="0"/>
                  </a:moveTo>
                  <a:lnTo>
                    <a:pt x="10775446" y="0"/>
                  </a:lnTo>
                  <a:lnTo>
                    <a:pt x="10775446" y="461664"/>
                  </a:lnTo>
                  <a:lnTo>
                    <a:pt x="0" y="461664"/>
                  </a:lnTo>
                  <a:close/>
                </a:path>
              </a:pathLst>
            </a:custGeom>
            <a:solidFill>
              <a:srgbClr val="000000">
                <a:alpha val="0"/>
              </a:srgbClr>
            </a:solidFill>
          </p:spPr>
          <p:txBody>
            <a:bodyPr/>
            <a:lstStyle/>
            <a:p>
              <a:endParaRPr lang="en-US"/>
            </a:p>
          </p:txBody>
        </p:sp>
        <p:sp>
          <p:nvSpPr>
            <p:cNvPr id="13" name="TextBox 13"/>
            <p:cNvSpPr txBox="1"/>
            <p:nvPr/>
          </p:nvSpPr>
          <p:spPr>
            <a:xfrm>
              <a:off x="0" y="-19050"/>
              <a:ext cx="10775446" cy="480714"/>
            </a:xfrm>
            <a:prstGeom prst="rect">
              <a:avLst/>
            </a:prstGeom>
          </p:spPr>
          <p:txBody>
            <a:bodyPr lIns="0" tIns="0" rIns="0" bIns="0" rtlCol="0" anchor="t"/>
            <a:lstStyle/>
            <a:p>
              <a:pPr algn="r">
                <a:lnSpc>
                  <a:spcPts val="1620"/>
                </a:lnSpc>
              </a:pPr>
              <a:r>
                <a:rPr lang="en-US" sz="1350">
                  <a:solidFill>
                    <a:srgbClr val="FFFFFF"/>
                  </a:solidFill>
                  <a:latin typeface="Poppins Light"/>
                  <a:ea typeface="Poppins Light"/>
                  <a:cs typeface="Poppins Light"/>
                  <a:sym typeface="Poppins Light"/>
                </a:rPr>
                <a:t>© Author. This work is licensed under Creative Commons Attribution 4.0 International</a:t>
              </a:r>
            </a:p>
          </p:txBody>
        </p:sp>
      </p:grpSp>
      <p:grpSp>
        <p:nvGrpSpPr>
          <p:cNvPr id="14" name="Group 14"/>
          <p:cNvGrpSpPr/>
          <p:nvPr/>
        </p:nvGrpSpPr>
        <p:grpSpPr>
          <a:xfrm>
            <a:off x="17323594" y="9544692"/>
            <a:ext cx="491993" cy="346248"/>
            <a:chOff x="0" y="0"/>
            <a:chExt cx="655990" cy="461664"/>
          </a:xfrm>
        </p:grpSpPr>
        <p:sp>
          <p:nvSpPr>
            <p:cNvPr id="15" name="Freeform 15"/>
            <p:cNvSpPr/>
            <p:nvPr/>
          </p:nvSpPr>
          <p:spPr>
            <a:xfrm>
              <a:off x="0" y="0"/>
              <a:ext cx="655990" cy="461664"/>
            </a:xfrm>
            <a:custGeom>
              <a:avLst/>
              <a:gdLst/>
              <a:ahLst/>
              <a:cxnLst/>
              <a:rect l="l" t="t" r="r" b="b"/>
              <a:pathLst>
                <a:path w="655990" h="461664">
                  <a:moveTo>
                    <a:pt x="0" y="0"/>
                  </a:moveTo>
                  <a:lnTo>
                    <a:pt x="655990" y="0"/>
                  </a:lnTo>
                  <a:lnTo>
                    <a:pt x="655990" y="461664"/>
                  </a:lnTo>
                  <a:lnTo>
                    <a:pt x="0" y="461664"/>
                  </a:lnTo>
                  <a:close/>
                </a:path>
              </a:pathLst>
            </a:custGeom>
            <a:solidFill>
              <a:srgbClr val="000000">
                <a:alpha val="0"/>
              </a:srgbClr>
            </a:solidFill>
          </p:spPr>
          <p:txBody>
            <a:bodyPr/>
            <a:lstStyle/>
            <a:p>
              <a:endParaRPr lang="en-US"/>
            </a:p>
          </p:txBody>
        </p:sp>
        <p:sp>
          <p:nvSpPr>
            <p:cNvPr id="16" name="TextBox 16"/>
            <p:cNvSpPr txBox="1"/>
            <p:nvPr/>
          </p:nvSpPr>
          <p:spPr>
            <a:xfrm>
              <a:off x="0" y="-9525"/>
              <a:ext cx="655990" cy="471189"/>
            </a:xfrm>
            <a:prstGeom prst="rect">
              <a:avLst/>
            </a:prstGeom>
          </p:spPr>
          <p:txBody>
            <a:bodyPr lIns="0" tIns="0" rIns="0" bIns="0" rtlCol="0" anchor="t"/>
            <a:lstStyle/>
            <a:p>
              <a:pPr algn="r">
                <a:lnSpc>
                  <a:spcPts val="1620"/>
                </a:lnSpc>
              </a:pPr>
              <a:r>
                <a:rPr lang="en-US" sz="1350">
                  <a:solidFill>
                    <a:srgbClr val="FFFFFF"/>
                  </a:solidFill>
                  <a:latin typeface="Barlow"/>
                  <a:ea typeface="Barlow"/>
                  <a:cs typeface="Barlow"/>
                  <a:sym typeface="Barlow"/>
                </a:rPr>
                <a:t>15</a:t>
              </a:r>
            </a:p>
          </p:txBody>
        </p:sp>
      </p:grpSp>
      <p:grpSp>
        <p:nvGrpSpPr>
          <p:cNvPr id="17" name="Group 17"/>
          <p:cNvGrpSpPr/>
          <p:nvPr/>
        </p:nvGrpSpPr>
        <p:grpSpPr>
          <a:xfrm>
            <a:off x="1105598" y="880041"/>
            <a:ext cx="16119987" cy="553998"/>
            <a:chOff x="0" y="0"/>
            <a:chExt cx="21493316" cy="738664"/>
          </a:xfrm>
        </p:grpSpPr>
        <p:sp>
          <p:nvSpPr>
            <p:cNvPr id="18" name="Freeform 18"/>
            <p:cNvSpPr/>
            <p:nvPr/>
          </p:nvSpPr>
          <p:spPr>
            <a:xfrm>
              <a:off x="0" y="0"/>
              <a:ext cx="21493316" cy="738664"/>
            </a:xfrm>
            <a:custGeom>
              <a:avLst/>
              <a:gdLst/>
              <a:ahLst/>
              <a:cxnLst/>
              <a:rect l="l" t="t" r="r" b="b"/>
              <a:pathLst>
                <a:path w="21493316" h="738664">
                  <a:moveTo>
                    <a:pt x="0" y="0"/>
                  </a:moveTo>
                  <a:lnTo>
                    <a:pt x="21493316" y="0"/>
                  </a:lnTo>
                  <a:lnTo>
                    <a:pt x="21493316" y="738664"/>
                  </a:lnTo>
                  <a:lnTo>
                    <a:pt x="0" y="738664"/>
                  </a:lnTo>
                  <a:close/>
                </a:path>
              </a:pathLst>
            </a:custGeom>
            <a:solidFill>
              <a:srgbClr val="000000">
                <a:alpha val="0"/>
              </a:srgbClr>
            </a:solidFill>
          </p:spPr>
          <p:txBody>
            <a:bodyPr/>
            <a:lstStyle/>
            <a:p>
              <a:endParaRPr lang="en-US"/>
            </a:p>
          </p:txBody>
        </p:sp>
        <p:sp>
          <p:nvSpPr>
            <p:cNvPr id="19" name="TextBox 19"/>
            <p:cNvSpPr txBox="1"/>
            <p:nvPr/>
          </p:nvSpPr>
          <p:spPr>
            <a:xfrm>
              <a:off x="0" y="-28575"/>
              <a:ext cx="21493316" cy="767239"/>
            </a:xfrm>
            <a:prstGeom prst="rect">
              <a:avLst/>
            </a:prstGeom>
          </p:spPr>
          <p:txBody>
            <a:bodyPr lIns="0" tIns="0" rIns="0" bIns="0" rtlCol="0" anchor="t"/>
            <a:lstStyle/>
            <a:p>
              <a:pPr algn="l">
                <a:lnSpc>
                  <a:spcPts val="3240"/>
                </a:lnSpc>
              </a:pPr>
              <a:r>
                <a:rPr lang="en-US" sz="2700">
                  <a:solidFill>
                    <a:srgbClr val="5AE0A7"/>
                  </a:solidFill>
                  <a:latin typeface="Poppins Light"/>
                  <a:ea typeface="Poppins Light"/>
                  <a:cs typeface="Poppins Light"/>
                  <a:sym typeface="Poppins Light"/>
                </a:rPr>
                <a:t>Threats: Corrupting the Past and the Future</a:t>
              </a:r>
            </a:p>
          </p:txBody>
        </p:sp>
      </p:grpSp>
      <p:sp>
        <p:nvSpPr>
          <p:cNvPr id="20" name="Freeform 20"/>
          <p:cNvSpPr/>
          <p:nvPr/>
        </p:nvSpPr>
        <p:spPr>
          <a:xfrm>
            <a:off x="1298079" y="2606220"/>
            <a:ext cx="8837712" cy="7111596"/>
          </a:xfrm>
          <a:custGeom>
            <a:avLst/>
            <a:gdLst/>
            <a:ahLst/>
            <a:cxnLst/>
            <a:rect l="l" t="t" r="r" b="b"/>
            <a:pathLst>
              <a:path w="8837712" h="7111596">
                <a:moveTo>
                  <a:pt x="0" y="0"/>
                </a:moveTo>
                <a:lnTo>
                  <a:pt x="8837712" y="0"/>
                </a:lnTo>
                <a:lnTo>
                  <a:pt x="8837712" y="7111596"/>
                </a:lnTo>
                <a:lnTo>
                  <a:pt x="0" y="7111596"/>
                </a:lnTo>
                <a:lnTo>
                  <a:pt x="0" y="0"/>
                </a:lnTo>
                <a:close/>
              </a:path>
            </a:pathLst>
          </a:custGeom>
          <a:blipFill>
            <a:blip r:embed="rId7"/>
            <a:stretch>
              <a:fillRect t="-11" b="-11"/>
            </a:stretch>
          </a:blipFill>
        </p:spPr>
        <p:txBody>
          <a:bodyPr/>
          <a:lstStyle/>
          <a:p>
            <a:endParaRPr lang="en-US"/>
          </a:p>
        </p:txBody>
      </p:sp>
      <p:grpSp>
        <p:nvGrpSpPr>
          <p:cNvPr id="21" name="Group 21"/>
          <p:cNvGrpSpPr/>
          <p:nvPr/>
        </p:nvGrpSpPr>
        <p:grpSpPr>
          <a:xfrm>
            <a:off x="6572250" y="2476758"/>
            <a:ext cx="3352800" cy="7260108"/>
            <a:chOff x="0" y="0"/>
            <a:chExt cx="4470400" cy="9680144"/>
          </a:xfrm>
        </p:grpSpPr>
        <p:sp>
          <p:nvSpPr>
            <p:cNvPr id="22" name="Freeform 22"/>
            <p:cNvSpPr/>
            <p:nvPr/>
          </p:nvSpPr>
          <p:spPr>
            <a:xfrm>
              <a:off x="0" y="0"/>
              <a:ext cx="4470400" cy="9680194"/>
            </a:xfrm>
            <a:custGeom>
              <a:avLst/>
              <a:gdLst/>
              <a:ahLst/>
              <a:cxnLst/>
              <a:rect l="l" t="t" r="r" b="b"/>
              <a:pathLst>
                <a:path w="4470400" h="9680194">
                  <a:moveTo>
                    <a:pt x="0" y="766572"/>
                  </a:moveTo>
                  <a:cubicBezTo>
                    <a:pt x="0" y="343408"/>
                    <a:pt x="340995" y="0"/>
                    <a:pt x="762000" y="0"/>
                  </a:cubicBezTo>
                  <a:lnTo>
                    <a:pt x="3708400" y="0"/>
                  </a:lnTo>
                  <a:lnTo>
                    <a:pt x="3708400" y="25400"/>
                  </a:lnTo>
                  <a:lnTo>
                    <a:pt x="3708400" y="0"/>
                  </a:lnTo>
                  <a:lnTo>
                    <a:pt x="3708400" y="25400"/>
                  </a:lnTo>
                  <a:lnTo>
                    <a:pt x="3708400" y="0"/>
                  </a:lnTo>
                  <a:cubicBezTo>
                    <a:pt x="4129405" y="0"/>
                    <a:pt x="4470400" y="343408"/>
                    <a:pt x="4470400" y="766572"/>
                  </a:cubicBezTo>
                  <a:lnTo>
                    <a:pt x="4445000" y="766572"/>
                  </a:lnTo>
                  <a:lnTo>
                    <a:pt x="4470400" y="766572"/>
                  </a:lnTo>
                  <a:lnTo>
                    <a:pt x="4470400" y="8913622"/>
                  </a:lnTo>
                  <a:lnTo>
                    <a:pt x="4445000" y="8913622"/>
                  </a:lnTo>
                  <a:lnTo>
                    <a:pt x="4470400" y="8913622"/>
                  </a:lnTo>
                  <a:cubicBezTo>
                    <a:pt x="4470400" y="9336786"/>
                    <a:pt x="4129405" y="9680194"/>
                    <a:pt x="3708400" y="9680194"/>
                  </a:cubicBezTo>
                  <a:lnTo>
                    <a:pt x="3708400" y="9654794"/>
                  </a:lnTo>
                  <a:lnTo>
                    <a:pt x="3708400" y="9680194"/>
                  </a:lnTo>
                  <a:lnTo>
                    <a:pt x="762000" y="9680194"/>
                  </a:lnTo>
                  <a:lnTo>
                    <a:pt x="762000" y="9654794"/>
                  </a:lnTo>
                  <a:lnTo>
                    <a:pt x="762000" y="9680194"/>
                  </a:lnTo>
                  <a:cubicBezTo>
                    <a:pt x="340995" y="9680194"/>
                    <a:pt x="0" y="9336786"/>
                    <a:pt x="0" y="8913622"/>
                  </a:cubicBezTo>
                  <a:lnTo>
                    <a:pt x="0" y="766572"/>
                  </a:lnTo>
                  <a:lnTo>
                    <a:pt x="25400" y="766572"/>
                  </a:lnTo>
                  <a:lnTo>
                    <a:pt x="0" y="766572"/>
                  </a:lnTo>
                  <a:moveTo>
                    <a:pt x="50800" y="766572"/>
                  </a:moveTo>
                  <a:lnTo>
                    <a:pt x="50800" y="8913622"/>
                  </a:lnTo>
                  <a:lnTo>
                    <a:pt x="25400" y="8913622"/>
                  </a:lnTo>
                  <a:lnTo>
                    <a:pt x="50800" y="8913622"/>
                  </a:lnTo>
                  <a:cubicBezTo>
                    <a:pt x="50800" y="9309100"/>
                    <a:pt x="369316" y="9629394"/>
                    <a:pt x="762000" y="9629394"/>
                  </a:cubicBezTo>
                  <a:lnTo>
                    <a:pt x="3708400" y="9629394"/>
                  </a:lnTo>
                  <a:cubicBezTo>
                    <a:pt x="4101084" y="9629394"/>
                    <a:pt x="4419600" y="9309100"/>
                    <a:pt x="4419600" y="8913622"/>
                  </a:cubicBezTo>
                  <a:lnTo>
                    <a:pt x="4419600" y="766572"/>
                  </a:lnTo>
                  <a:cubicBezTo>
                    <a:pt x="4419600" y="371094"/>
                    <a:pt x="4101084" y="50800"/>
                    <a:pt x="3708400" y="50800"/>
                  </a:cubicBezTo>
                  <a:lnTo>
                    <a:pt x="762000" y="50800"/>
                  </a:lnTo>
                  <a:lnTo>
                    <a:pt x="762000" y="25400"/>
                  </a:lnTo>
                  <a:lnTo>
                    <a:pt x="762000" y="50800"/>
                  </a:lnTo>
                  <a:cubicBezTo>
                    <a:pt x="369316" y="50800"/>
                    <a:pt x="50800" y="371094"/>
                    <a:pt x="50800" y="766572"/>
                  </a:cubicBezTo>
                  <a:close/>
                </a:path>
              </a:pathLst>
            </a:custGeom>
            <a:solidFill>
              <a:srgbClr val="38C48D"/>
            </a:solidFill>
          </p:spPr>
          <p:txBody>
            <a:bodyPr/>
            <a:lstStyle/>
            <a:p>
              <a:endParaRPr lang="en-US"/>
            </a:p>
          </p:txBody>
        </p:sp>
      </p:grpSp>
      <p:grpSp>
        <p:nvGrpSpPr>
          <p:cNvPr id="23" name="Group 23"/>
          <p:cNvGrpSpPr/>
          <p:nvPr/>
        </p:nvGrpSpPr>
        <p:grpSpPr>
          <a:xfrm>
            <a:off x="10553700" y="4828960"/>
            <a:ext cx="5270888" cy="877162"/>
            <a:chOff x="0" y="0"/>
            <a:chExt cx="7027850" cy="1169550"/>
          </a:xfrm>
        </p:grpSpPr>
        <p:sp>
          <p:nvSpPr>
            <p:cNvPr id="24" name="Freeform 24"/>
            <p:cNvSpPr/>
            <p:nvPr/>
          </p:nvSpPr>
          <p:spPr>
            <a:xfrm>
              <a:off x="0" y="0"/>
              <a:ext cx="7027799" cy="1169543"/>
            </a:xfrm>
            <a:custGeom>
              <a:avLst/>
              <a:gdLst/>
              <a:ahLst/>
              <a:cxnLst/>
              <a:rect l="l" t="t" r="r" b="b"/>
              <a:pathLst>
                <a:path w="7027799" h="1169543">
                  <a:moveTo>
                    <a:pt x="0" y="0"/>
                  </a:moveTo>
                  <a:lnTo>
                    <a:pt x="7027799" y="0"/>
                  </a:lnTo>
                  <a:lnTo>
                    <a:pt x="7027799" y="1169543"/>
                  </a:lnTo>
                  <a:lnTo>
                    <a:pt x="0" y="1169543"/>
                  </a:lnTo>
                  <a:close/>
                </a:path>
              </a:pathLst>
            </a:custGeom>
            <a:solidFill>
              <a:srgbClr val="38C48D"/>
            </a:solidFill>
          </p:spPr>
          <p:txBody>
            <a:bodyPr/>
            <a:lstStyle/>
            <a:p>
              <a:endParaRPr lang="en-US"/>
            </a:p>
          </p:txBody>
        </p:sp>
        <p:sp>
          <p:nvSpPr>
            <p:cNvPr id="25" name="TextBox 25"/>
            <p:cNvSpPr txBox="1"/>
            <p:nvPr/>
          </p:nvSpPr>
          <p:spPr>
            <a:xfrm>
              <a:off x="0" y="-47625"/>
              <a:ext cx="7027850" cy="1217175"/>
            </a:xfrm>
            <a:prstGeom prst="rect">
              <a:avLst/>
            </a:prstGeom>
          </p:spPr>
          <p:txBody>
            <a:bodyPr lIns="50800" tIns="50800" rIns="50800" bIns="50800" rtlCol="0" anchor="t"/>
            <a:lstStyle/>
            <a:p>
              <a:pPr algn="l">
                <a:lnSpc>
                  <a:spcPts val="2879"/>
                </a:lnSpc>
              </a:pPr>
              <a:r>
                <a:rPr lang="en-US" sz="2400">
                  <a:solidFill>
                    <a:srgbClr val="FFFFFF"/>
                  </a:solidFill>
                  <a:latin typeface="Arial"/>
                  <a:ea typeface="Arial"/>
                  <a:cs typeface="Arial"/>
                  <a:sym typeface="Arial"/>
                </a:rPr>
                <a:t>Here we are Threat Modeling the tool integrations and execution</a:t>
              </a:r>
            </a:p>
          </p:txBody>
        </p:sp>
      </p:grpSp>
      <p:sp>
        <p:nvSpPr>
          <p:cNvPr id="26" name="AutoShape 26"/>
          <p:cNvSpPr/>
          <p:nvPr/>
        </p:nvSpPr>
        <p:spPr>
          <a:xfrm rot="10721286">
            <a:off x="9898774" y="5359875"/>
            <a:ext cx="624051" cy="0"/>
          </a:xfrm>
          <a:prstGeom prst="line">
            <a:avLst/>
          </a:prstGeom>
          <a:ln w="9525" cap="rnd">
            <a:solidFill>
              <a:srgbClr val="5AE0A7"/>
            </a:solidFill>
            <a:prstDash val="solid"/>
            <a:headEnd type="none" w="sm" len="sm"/>
            <a:tailEnd type="triangle" w="lg" len="med"/>
          </a:ln>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Blurred Star Light Blue"/>
          <p:cNvSpPr/>
          <p:nvPr/>
        </p:nvSpPr>
        <p:spPr>
          <a:xfrm>
            <a:off x="3803626" y="-4114800"/>
            <a:ext cx="8473205" cy="8229600"/>
          </a:xfrm>
          <a:custGeom>
            <a:avLst/>
            <a:gdLst/>
            <a:ahLst/>
            <a:cxnLst/>
            <a:rect l="l" t="t" r="r" b="b"/>
            <a:pathLst>
              <a:path w="8473205" h="8229600">
                <a:moveTo>
                  <a:pt x="0" y="0"/>
                </a:moveTo>
                <a:lnTo>
                  <a:pt x="8473204" y="0"/>
                </a:lnTo>
                <a:lnTo>
                  <a:pt x="8473204" y="8229600"/>
                </a:lnTo>
                <a:lnTo>
                  <a:pt x="0" y="8229600"/>
                </a:lnTo>
                <a:lnTo>
                  <a:pt x="0" y="0"/>
                </a:lnTo>
                <a:close/>
              </a:path>
            </a:pathLst>
          </a:custGeom>
          <a:blipFill>
            <a:blip r:embed="rId3"/>
            <a:stretch>
              <a:fillRect/>
            </a:stretch>
          </a:blipFill>
        </p:spPr>
        <p:txBody>
          <a:bodyPr/>
          <a:lstStyle/>
          <a:p>
            <a:endParaRPr lang="en-US"/>
          </a:p>
        </p:txBody>
      </p:sp>
      <p:sp>
        <p:nvSpPr>
          <p:cNvPr id="3" name="Freeform 3" descr="abstract technology futuristic"/>
          <p:cNvSpPr/>
          <p:nvPr/>
        </p:nvSpPr>
        <p:spPr>
          <a:xfrm>
            <a:off x="12276830" y="8960816"/>
            <a:ext cx="6432087" cy="594968"/>
          </a:xfrm>
          <a:custGeom>
            <a:avLst/>
            <a:gdLst/>
            <a:ahLst/>
            <a:cxnLst/>
            <a:rect l="l" t="t" r="r" b="b"/>
            <a:pathLst>
              <a:path w="6432087" h="594968">
                <a:moveTo>
                  <a:pt x="0" y="0"/>
                </a:moveTo>
                <a:lnTo>
                  <a:pt x="6432087" y="0"/>
                </a:lnTo>
                <a:lnTo>
                  <a:pt x="6432087" y="594968"/>
                </a:lnTo>
                <a:lnTo>
                  <a:pt x="0" y="5949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105596" y="1434039"/>
            <a:ext cx="16119987" cy="1061769"/>
            <a:chOff x="0" y="0"/>
            <a:chExt cx="21493316" cy="1415692"/>
          </a:xfrm>
        </p:grpSpPr>
        <p:sp>
          <p:nvSpPr>
            <p:cNvPr id="5" name="Freeform 5"/>
            <p:cNvSpPr/>
            <p:nvPr/>
          </p:nvSpPr>
          <p:spPr>
            <a:xfrm>
              <a:off x="0" y="0"/>
              <a:ext cx="21493316" cy="1415692"/>
            </a:xfrm>
            <a:custGeom>
              <a:avLst/>
              <a:gdLst/>
              <a:ahLst/>
              <a:cxnLst/>
              <a:rect l="l" t="t" r="r" b="b"/>
              <a:pathLst>
                <a:path w="21493316" h="1415692">
                  <a:moveTo>
                    <a:pt x="0" y="0"/>
                  </a:moveTo>
                  <a:lnTo>
                    <a:pt x="21493316" y="0"/>
                  </a:lnTo>
                  <a:lnTo>
                    <a:pt x="21493316" y="1415692"/>
                  </a:lnTo>
                  <a:lnTo>
                    <a:pt x="0" y="1415692"/>
                  </a:lnTo>
                  <a:close/>
                </a:path>
              </a:pathLst>
            </a:custGeom>
            <a:solidFill>
              <a:srgbClr val="000000">
                <a:alpha val="0"/>
              </a:srgbClr>
            </a:solidFill>
          </p:spPr>
          <p:txBody>
            <a:bodyPr/>
            <a:lstStyle/>
            <a:p>
              <a:endParaRPr lang="en-US"/>
            </a:p>
          </p:txBody>
        </p:sp>
        <p:sp>
          <p:nvSpPr>
            <p:cNvPr id="6" name="TextBox 6"/>
            <p:cNvSpPr txBox="1"/>
            <p:nvPr/>
          </p:nvSpPr>
          <p:spPr>
            <a:xfrm>
              <a:off x="0" y="-19050"/>
              <a:ext cx="21493316" cy="1434742"/>
            </a:xfrm>
            <a:prstGeom prst="rect">
              <a:avLst/>
            </a:prstGeom>
          </p:spPr>
          <p:txBody>
            <a:bodyPr lIns="0" tIns="0" rIns="0" bIns="0" rtlCol="0" anchor="t"/>
            <a:lstStyle/>
            <a:p>
              <a:pPr algn="l">
                <a:lnSpc>
                  <a:spcPts val="7200"/>
                </a:lnSpc>
              </a:pPr>
              <a:r>
                <a:rPr lang="en-US" sz="6000" b="1">
                  <a:solidFill>
                    <a:srgbClr val="FFFFFF"/>
                  </a:solidFill>
                  <a:latin typeface="Barlow Bold"/>
                  <a:ea typeface="Barlow Bold"/>
                  <a:cs typeface="Barlow Bold"/>
                  <a:sym typeface="Barlow Bold"/>
                </a:rPr>
                <a:t>Threat Category: Identity Coherence</a:t>
              </a:r>
            </a:p>
          </p:txBody>
        </p:sp>
      </p:grpSp>
      <p:grpSp>
        <p:nvGrpSpPr>
          <p:cNvPr id="7" name="Group 7"/>
          <p:cNvGrpSpPr/>
          <p:nvPr/>
        </p:nvGrpSpPr>
        <p:grpSpPr>
          <a:xfrm>
            <a:off x="1298079" y="3340013"/>
            <a:ext cx="410766" cy="79125"/>
            <a:chOff x="0" y="0"/>
            <a:chExt cx="547688" cy="105500"/>
          </a:xfrm>
        </p:grpSpPr>
        <p:sp>
          <p:nvSpPr>
            <p:cNvPr id="8" name="Freeform 8"/>
            <p:cNvSpPr/>
            <p:nvPr/>
          </p:nvSpPr>
          <p:spPr>
            <a:xfrm>
              <a:off x="0" y="0"/>
              <a:ext cx="547751" cy="105537"/>
            </a:xfrm>
            <a:custGeom>
              <a:avLst/>
              <a:gdLst/>
              <a:ahLst/>
              <a:cxnLst/>
              <a:rect l="l" t="t" r="r" b="b"/>
              <a:pathLst>
                <a:path w="547751" h="105537">
                  <a:moveTo>
                    <a:pt x="0" y="0"/>
                  </a:moveTo>
                  <a:lnTo>
                    <a:pt x="547751" y="0"/>
                  </a:lnTo>
                  <a:lnTo>
                    <a:pt x="547751" y="105537"/>
                  </a:lnTo>
                  <a:lnTo>
                    <a:pt x="0" y="105537"/>
                  </a:lnTo>
                  <a:close/>
                </a:path>
              </a:pathLst>
            </a:custGeom>
            <a:solidFill>
              <a:srgbClr val="FFFFFF"/>
            </a:solidFill>
          </p:spPr>
          <p:txBody>
            <a:bodyPr/>
            <a:lstStyle/>
            <a:p>
              <a:endParaRPr lang="en-US"/>
            </a:p>
          </p:txBody>
        </p:sp>
      </p:grpSp>
      <p:grpSp>
        <p:nvGrpSpPr>
          <p:cNvPr id="9" name="Group 9"/>
          <p:cNvGrpSpPr/>
          <p:nvPr/>
        </p:nvGrpSpPr>
        <p:grpSpPr>
          <a:xfrm>
            <a:off x="9144000" y="9544692"/>
            <a:ext cx="8081585" cy="346248"/>
            <a:chOff x="0" y="0"/>
            <a:chExt cx="10775446" cy="461664"/>
          </a:xfrm>
        </p:grpSpPr>
        <p:sp>
          <p:nvSpPr>
            <p:cNvPr id="10" name="Freeform 10"/>
            <p:cNvSpPr/>
            <p:nvPr/>
          </p:nvSpPr>
          <p:spPr>
            <a:xfrm>
              <a:off x="0" y="0"/>
              <a:ext cx="10775446" cy="461664"/>
            </a:xfrm>
            <a:custGeom>
              <a:avLst/>
              <a:gdLst/>
              <a:ahLst/>
              <a:cxnLst/>
              <a:rect l="l" t="t" r="r" b="b"/>
              <a:pathLst>
                <a:path w="10775446" h="461664">
                  <a:moveTo>
                    <a:pt x="0" y="0"/>
                  </a:moveTo>
                  <a:lnTo>
                    <a:pt x="10775446" y="0"/>
                  </a:lnTo>
                  <a:lnTo>
                    <a:pt x="10775446" y="461664"/>
                  </a:lnTo>
                  <a:lnTo>
                    <a:pt x="0" y="461664"/>
                  </a:lnTo>
                  <a:close/>
                </a:path>
              </a:pathLst>
            </a:custGeom>
            <a:solidFill>
              <a:srgbClr val="000000">
                <a:alpha val="0"/>
              </a:srgbClr>
            </a:solidFill>
          </p:spPr>
          <p:txBody>
            <a:bodyPr/>
            <a:lstStyle/>
            <a:p>
              <a:endParaRPr lang="en-US"/>
            </a:p>
          </p:txBody>
        </p:sp>
        <p:sp>
          <p:nvSpPr>
            <p:cNvPr id="11" name="TextBox 11"/>
            <p:cNvSpPr txBox="1"/>
            <p:nvPr/>
          </p:nvSpPr>
          <p:spPr>
            <a:xfrm>
              <a:off x="0" y="-19050"/>
              <a:ext cx="10775446" cy="480714"/>
            </a:xfrm>
            <a:prstGeom prst="rect">
              <a:avLst/>
            </a:prstGeom>
          </p:spPr>
          <p:txBody>
            <a:bodyPr lIns="0" tIns="0" rIns="0" bIns="0" rtlCol="0" anchor="t"/>
            <a:lstStyle/>
            <a:p>
              <a:pPr algn="r">
                <a:lnSpc>
                  <a:spcPts val="1620"/>
                </a:lnSpc>
              </a:pPr>
              <a:r>
                <a:rPr lang="en-US" sz="1350">
                  <a:solidFill>
                    <a:srgbClr val="FFFFFF"/>
                  </a:solidFill>
                  <a:latin typeface="Poppins Light"/>
                  <a:ea typeface="Poppins Light"/>
                  <a:cs typeface="Poppins Light"/>
                  <a:sym typeface="Poppins Light"/>
                </a:rPr>
                <a:t>© Author. This work is licensed under Creative Commons Attribution 4.0 International</a:t>
              </a:r>
            </a:p>
          </p:txBody>
        </p:sp>
      </p:grpSp>
      <p:grpSp>
        <p:nvGrpSpPr>
          <p:cNvPr id="12" name="Group 12"/>
          <p:cNvGrpSpPr/>
          <p:nvPr/>
        </p:nvGrpSpPr>
        <p:grpSpPr>
          <a:xfrm>
            <a:off x="17323594" y="9544692"/>
            <a:ext cx="491993" cy="346248"/>
            <a:chOff x="0" y="0"/>
            <a:chExt cx="655990" cy="461664"/>
          </a:xfrm>
        </p:grpSpPr>
        <p:sp>
          <p:nvSpPr>
            <p:cNvPr id="13" name="Freeform 13"/>
            <p:cNvSpPr/>
            <p:nvPr/>
          </p:nvSpPr>
          <p:spPr>
            <a:xfrm>
              <a:off x="0" y="0"/>
              <a:ext cx="655990" cy="461664"/>
            </a:xfrm>
            <a:custGeom>
              <a:avLst/>
              <a:gdLst/>
              <a:ahLst/>
              <a:cxnLst/>
              <a:rect l="l" t="t" r="r" b="b"/>
              <a:pathLst>
                <a:path w="655990" h="461664">
                  <a:moveTo>
                    <a:pt x="0" y="0"/>
                  </a:moveTo>
                  <a:lnTo>
                    <a:pt x="655990" y="0"/>
                  </a:lnTo>
                  <a:lnTo>
                    <a:pt x="655990" y="461664"/>
                  </a:lnTo>
                  <a:lnTo>
                    <a:pt x="0" y="461664"/>
                  </a:lnTo>
                  <a:close/>
                </a:path>
              </a:pathLst>
            </a:custGeom>
            <a:solidFill>
              <a:srgbClr val="000000">
                <a:alpha val="0"/>
              </a:srgbClr>
            </a:solidFill>
          </p:spPr>
          <p:txBody>
            <a:bodyPr/>
            <a:lstStyle/>
            <a:p>
              <a:endParaRPr lang="en-US"/>
            </a:p>
          </p:txBody>
        </p:sp>
        <p:sp>
          <p:nvSpPr>
            <p:cNvPr id="14" name="TextBox 14"/>
            <p:cNvSpPr txBox="1"/>
            <p:nvPr/>
          </p:nvSpPr>
          <p:spPr>
            <a:xfrm>
              <a:off x="0" y="-9525"/>
              <a:ext cx="655990" cy="471189"/>
            </a:xfrm>
            <a:prstGeom prst="rect">
              <a:avLst/>
            </a:prstGeom>
          </p:spPr>
          <p:txBody>
            <a:bodyPr lIns="0" tIns="0" rIns="0" bIns="0" rtlCol="0" anchor="t"/>
            <a:lstStyle/>
            <a:p>
              <a:pPr algn="r">
                <a:lnSpc>
                  <a:spcPts val="1620"/>
                </a:lnSpc>
              </a:pPr>
              <a:r>
                <a:rPr lang="en-US" sz="1350">
                  <a:solidFill>
                    <a:srgbClr val="FFFFFF"/>
                  </a:solidFill>
                  <a:latin typeface="Barlow"/>
                  <a:ea typeface="Barlow"/>
                  <a:cs typeface="Barlow"/>
                  <a:sym typeface="Barlow"/>
                </a:rPr>
                <a:t>16</a:t>
              </a:r>
            </a:p>
          </p:txBody>
        </p:sp>
      </p:grpSp>
      <p:grpSp>
        <p:nvGrpSpPr>
          <p:cNvPr id="15" name="Group 15"/>
          <p:cNvGrpSpPr/>
          <p:nvPr/>
        </p:nvGrpSpPr>
        <p:grpSpPr>
          <a:xfrm>
            <a:off x="1105596" y="3743535"/>
            <a:ext cx="15154798" cy="4755087"/>
            <a:chOff x="0" y="0"/>
            <a:chExt cx="20206398" cy="6340116"/>
          </a:xfrm>
        </p:grpSpPr>
        <p:sp>
          <p:nvSpPr>
            <p:cNvPr id="16" name="Freeform 16"/>
            <p:cNvSpPr/>
            <p:nvPr/>
          </p:nvSpPr>
          <p:spPr>
            <a:xfrm>
              <a:off x="0" y="0"/>
              <a:ext cx="20206398" cy="6340116"/>
            </a:xfrm>
            <a:custGeom>
              <a:avLst/>
              <a:gdLst/>
              <a:ahLst/>
              <a:cxnLst/>
              <a:rect l="l" t="t" r="r" b="b"/>
              <a:pathLst>
                <a:path w="20206398" h="6340116">
                  <a:moveTo>
                    <a:pt x="0" y="0"/>
                  </a:moveTo>
                  <a:lnTo>
                    <a:pt x="20206398" y="0"/>
                  </a:lnTo>
                  <a:lnTo>
                    <a:pt x="20206398" y="6340116"/>
                  </a:lnTo>
                  <a:lnTo>
                    <a:pt x="0" y="6340116"/>
                  </a:lnTo>
                  <a:close/>
                </a:path>
              </a:pathLst>
            </a:custGeom>
            <a:solidFill>
              <a:srgbClr val="000000">
                <a:alpha val="0"/>
              </a:srgbClr>
            </a:solidFill>
          </p:spPr>
          <p:txBody>
            <a:bodyPr/>
            <a:lstStyle/>
            <a:p>
              <a:endParaRPr lang="en-US"/>
            </a:p>
          </p:txBody>
        </p:sp>
        <p:sp>
          <p:nvSpPr>
            <p:cNvPr id="17" name="TextBox 17"/>
            <p:cNvSpPr txBox="1"/>
            <p:nvPr/>
          </p:nvSpPr>
          <p:spPr>
            <a:xfrm>
              <a:off x="0" y="-66675"/>
              <a:ext cx="20206398" cy="6406791"/>
            </a:xfrm>
            <a:prstGeom prst="rect">
              <a:avLst/>
            </a:prstGeom>
          </p:spPr>
          <p:txBody>
            <a:bodyPr lIns="0" tIns="0" rIns="0" bIns="0" rtlCol="0" anchor="t"/>
            <a:lstStyle/>
            <a:p>
              <a:pPr algn="l">
                <a:lnSpc>
                  <a:spcPts val="3600"/>
                </a:lnSpc>
              </a:pPr>
              <a:r>
                <a:rPr lang="en-US" sz="3000" b="1">
                  <a:solidFill>
                    <a:srgbClr val="FFFFFF"/>
                  </a:solidFill>
                  <a:latin typeface="Arial Bold"/>
                  <a:ea typeface="Arial Bold"/>
                  <a:cs typeface="Arial Bold"/>
                  <a:sym typeface="Arial Bold"/>
                </a:rPr>
                <a:t>Focus:</a:t>
              </a:r>
              <a:r>
                <a:rPr lang="en-US" sz="3000">
                  <a:solidFill>
                    <a:srgbClr val="FFFFFF"/>
                  </a:solidFill>
                  <a:latin typeface="Arial"/>
                  <a:ea typeface="Arial"/>
                  <a:cs typeface="Arial"/>
                  <a:sym typeface="Arial"/>
                </a:rPr>
                <a:t> Exploiting weaknesses in how agents, users, and systems are identified and authenticated.</a:t>
              </a:r>
            </a:p>
            <a:p>
              <a:pPr algn="l">
                <a:lnSpc>
                  <a:spcPts val="3600"/>
                </a:lnSpc>
              </a:pPr>
              <a:endParaRPr lang="en-US" sz="3000">
                <a:solidFill>
                  <a:srgbClr val="FFFFFF"/>
                </a:solidFill>
                <a:latin typeface="Arial"/>
                <a:ea typeface="Arial"/>
                <a:cs typeface="Arial"/>
                <a:sym typeface="Arial"/>
              </a:endParaRPr>
            </a:p>
            <a:p>
              <a:pPr algn="l">
                <a:lnSpc>
                  <a:spcPts val="3600"/>
                </a:lnSpc>
              </a:pPr>
              <a:r>
                <a:rPr lang="en-US" sz="3000" b="1">
                  <a:solidFill>
                    <a:srgbClr val="FFFFFF"/>
                  </a:solidFill>
                  <a:latin typeface="Arial Bold"/>
                  <a:ea typeface="Arial Bold"/>
                  <a:cs typeface="Arial Bold"/>
                  <a:sym typeface="Arial Bold"/>
                </a:rPr>
                <a:t>Example T10: Identity Spoofing / Identity Perimeter Breaches:</a:t>
              </a:r>
            </a:p>
            <a:p>
              <a:pPr marL="542925" lvl="1" indent="-271462" algn="l">
                <a:lnSpc>
                  <a:spcPts val="3600"/>
                </a:lnSpc>
                <a:buFont typeface="Arial"/>
                <a:buChar char="•"/>
              </a:pPr>
              <a:r>
                <a:rPr lang="en-US" sz="3000" i="1">
                  <a:solidFill>
                    <a:srgbClr val="FFFFFF"/>
                  </a:solidFill>
                  <a:latin typeface="Arial Italics"/>
                  <a:ea typeface="Arial Italics"/>
                  <a:cs typeface="Arial Italics"/>
                  <a:sym typeface="Arial Italics"/>
                </a:rPr>
                <a:t> An employee uses an AI assistant integrated with their corporate account to manage their calendar and email. An attacker sends a phishing email containing an indirect prompt injection payload. When the assistant processes the email (e.g., to summarize it), it's tricked into using the employee's credentials/session to send a fraudulent wire transfer request via email to the finance department, appearing to come directly from the legitimate employee.</a:t>
              </a:r>
            </a:p>
          </p:txBody>
        </p:sp>
      </p:grpSp>
      <p:grpSp>
        <p:nvGrpSpPr>
          <p:cNvPr id="18" name="Group 18"/>
          <p:cNvGrpSpPr/>
          <p:nvPr/>
        </p:nvGrpSpPr>
        <p:grpSpPr>
          <a:xfrm>
            <a:off x="1105598" y="880041"/>
            <a:ext cx="16119987" cy="553998"/>
            <a:chOff x="0" y="0"/>
            <a:chExt cx="21493316" cy="738664"/>
          </a:xfrm>
        </p:grpSpPr>
        <p:sp>
          <p:nvSpPr>
            <p:cNvPr id="19" name="Freeform 19"/>
            <p:cNvSpPr/>
            <p:nvPr/>
          </p:nvSpPr>
          <p:spPr>
            <a:xfrm>
              <a:off x="0" y="0"/>
              <a:ext cx="21493316" cy="738664"/>
            </a:xfrm>
            <a:custGeom>
              <a:avLst/>
              <a:gdLst/>
              <a:ahLst/>
              <a:cxnLst/>
              <a:rect l="l" t="t" r="r" b="b"/>
              <a:pathLst>
                <a:path w="21493316" h="738664">
                  <a:moveTo>
                    <a:pt x="0" y="0"/>
                  </a:moveTo>
                  <a:lnTo>
                    <a:pt x="21493316" y="0"/>
                  </a:lnTo>
                  <a:lnTo>
                    <a:pt x="21493316" y="738664"/>
                  </a:lnTo>
                  <a:lnTo>
                    <a:pt x="0" y="738664"/>
                  </a:lnTo>
                  <a:close/>
                </a:path>
              </a:pathLst>
            </a:custGeom>
            <a:solidFill>
              <a:srgbClr val="000000">
                <a:alpha val="0"/>
              </a:srgbClr>
            </a:solidFill>
          </p:spPr>
          <p:txBody>
            <a:bodyPr/>
            <a:lstStyle/>
            <a:p>
              <a:endParaRPr lang="en-US"/>
            </a:p>
          </p:txBody>
        </p:sp>
        <p:sp>
          <p:nvSpPr>
            <p:cNvPr id="20" name="TextBox 20"/>
            <p:cNvSpPr txBox="1"/>
            <p:nvPr/>
          </p:nvSpPr>
          <p:spPr>
            <a:xfrm>
              <a:off x="0" y="-28575"/>
              <a:ext cx="21493316" cy="767239"/>
            </a:xfrm>
            <a:prstGeom prst="rect">
              <a:avLst/>
            </a:prstGeom>
          </p:spPr>
          <p:txBody>
            <a:bodyPr lIns="0" tIns="0" rIns="0" bIns="0" rtlCol="0" anchor="t"/>
            <a:lstStyle/>
            <a:p>
              <a:pPr algn="l">
                <a:lnSpc>
                  <a:spcPts val="3240"/>
                </a:lnSpc>
              </a:pPr>
              <a:r>
                <a:rPr lang="en-US" sz="2700">
                  <a:solidFill>
                    <a:srgbClr val="5AE0A7"/>
                  </a:solidFill>
                  <a:latin typeface="Poppins Light"/>
                  <a:ea typeface="Poppins Light"/>
                  <a:cs typeface="Poppins Light"/>
                  <a:sym typeface="Poppins Light"/>
                </a:rPr>
                <a:t>Threats: Who is acting</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Blurred Star Light Blue"/>
          <p:cNvSpPr/>
          <p:nvPr/>
        </p:nvSpPr>
        <p:spPr>
          <a:xfrm>
            <a:off x="3803626" y="-4114800"/>
            <a:ext cx="8473205" cy="8229600"/>
          </a:xfrm>
          <a:custGeom>
            <a:avLst/>
            <a:gdLst/>
            <a:ahLst/>
            <a:cxnLst/>
            <a:rect l="l" t="t" r="r" b="b"/>
            <a:pathLst>
              <a:path w="8473205" h="8229600">
                <a:moveTo>
                  <a:pt x="0" y="0"/>
                </a:moveTo>
                <a:lnTo>
                  <a:pt x="8473204" y="0"/>
                </a:lnTo>
                <a:lnTo>
                  <a:pt x="8473204" y="8229600"/>
                </a:lnTo>
                <a:lnTo>
                  <a:pt x="0" y="8229600"/>
                </a:lnTo>
                <a:lnTo>
                  <a:pt x="0" y="0"/>
                </a:lnTo>
                <a:close/>
              </a:path>
            </a:pathLst>
          </a:custGeom>
          <a:blipFill>
            <a:blip r:embed="rId3"/>
            <a:stretch>
              <a:fillRect/>
            </a:stretch>
          </a:blipFill>
        </p:spPr>
        <p:txBody>
          <a:bodyPr/>
          <a:lstStyle/>
          <a:p>
            <a:endParaRPr lang="en-US"/>
          </a:p>
        </p:txBody>
      </p:sp>
      <p:sp>
        <p:nvSpPr>
          <p:cNvPr id="3" name="Freeform 3" descr="abstract technology futuristic"/>
          <p:cNvSpPr/>
          <p:nvPr/>
        </p:nvSpPr>
        <p:spPr>
          <a:xfrm>
            <a:off x="12276830" y="8960816"/>
            <a:ext cx="6432087" cy="594968"/>
          </a:xfrm>
          <a:custGeom>
            <a:avLst/>
            <a:gdLst/>
            <a:ahLst/>
            <a:cxnLst/>
            <a:rect l="l" t="t" r="r" b="b"/>
            <a:pathLst>
              <a:path w="6432087" h="594968">
                <a:moveTo>
                  <a:pt x="0" y="0"/>
                </a:moveTo>
                <a:lnTo>
                  <a:pt x="6432087" y="0"/>
                </a:lnTo>
                <a:lnTo>
                  <a:pt x="6432087" y="594968"/>
                </a:lnTo>
                <a:lnTo>
                  <a:pt x="0" y="5949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105596" y="1434039"/>
            <a:ext cx="16119987" cy="1061769"/>
            <a:chOff x="0" y="0"/>
            <a:chExt cx="21493316" cy="1415692"/>
          </a:xfrm>
        </p:grpSpPr>
        <p:sp>
          <p:nvSpPr>
            <p:cNvPr id="5" name="Freeform 5"/>
            <p:cNvSpPr/>
            <p:nvPr/>
          </p:nvSpPr>
          <p:spPr>
            <a:xfrm>
              <a:off x="0" y="0"/>
              <a:ext cx="21493316" cy="1415692"/>
            </a:xfrm>
            <a:custGeom>
              <a:avLst/>
              <a:gdLst/>
              <a:ahLst/>
              <a:cxnLst/>
              <a:rect l="l" t="t" r="r" b="b"/>
              <a:pathLst>
                <a:path w="21493316" h="1415692">
                  <a:moveTo>
                    <a:pt x="0" y="0"/>
                  </a:moveTo>
                  <a:lnTo>
                    <a:pt x="21493316" y="0"/>
                  </a:lnTo>
                  <a:lnTo>
                    <a:pt x="21493316" y="1415692"/>
                  </a:lnTo>
                  <a:lnTo>
                    <a:pt x="0" y="1415692"/>
                  </a:lnTo>
                  <a:close/>
                </a:path>
              </a:pathLst>
            </a:custGeom>
            <a:solidFill>
              <a:srgbClr val="000000">
                <a:alpha val="0"/>
              </a:srgbClr>
            </a:solidFill>
          </p:spPr>
          <p:txBody>
            <a:bodyPr/>
            <a:lstStyle/>
            <a:p>
              <a:endParaRPr lang="en-US"/>
            </a:p>
          </p:txBody>
        </p:sp>
        <p:sp>
          <p:nvSpPr>
            <p:cNvPr id="6" name="TextBox 6"/>
            <p:cNvSpPr txBox="1"/>
            <p:nvPr/>
          </p:nvSpPr>
          <p:spPr>
            <a:xfrm>
              <a:off x="0" y="-19050"/>
              <a:ext cx="21493316" cy="1434742"/>
            </a:xfrm>
            <a:prstGeom prst="rect">
              <a:avLst/>
            </a:prstGeom>
          </p:spPr>
          <p:txBody>
            <a:bodyPr lIns="0" tIns="0" rIns="0" bIns="0" rtlCol="0" anchor="t"/>
            <a:lstStyle/>
            <a:p>
              <a:pPr algn="l">
                <a:lnSpc>
                  <a:spcPts val="7200"/>
                </a:lnSpc>
              </a:pPr>
              <a:r>
                <a:rPr lang="en-US" sz="6000" b="1">
                  <a:solidFill>
                    <a:srgbClr val="FFFFFF"/>
                  </a:solidFill>
                  <a:latin typeface="Barlow Bold"/>
                  <a:ea typeface="Barlow Bold"/>
                  <a:cs typeface="Barlow Bold"/>
                  <a:sym typeface="Barlow Bold"/>
                </a:rPr>
                <a:t>Threat Category: Multi-Agent / Governance</a:t>
              </a:r>
            </a:p>
          </p:txBody>
        </p:sp>
      </p:grpSp>
      <p:grpSp>
        <p:nvGrpSpPr>
          <p:cNvPr id="7" name="Group 7"/>
          <p:cNvGrpSpPr/>
          <p:nvPr/>
        </p:nvGrpSpPr>
        <p:grpSpPr>
          <a:xfrm>
            <a:off x="1298079" y="3340013"/>
            <a:ext cx="410766" cy="79125"/>
            <a:chOff x="0" y="0"/>
            <a:chExt cx="547688" cy="105500"/>
          </a:xfrm>
        </p:grpSpPr>
        <p:sp>
          <p:nvSpPr>
            <p:cNvPr id="8" name="Freeform 8"/>
            <p:cNvSpPr/>
            <p:nvPr/>
          </p:nvSpPr>
          <p:spPr>
            <a:xfrm>
              <a:off x="0" y="0"/>
              <a:ext cx="547751" cy="105537"/>
            </a:xfrm>
            <a:custGeom>
              <a:avLst/>
              <a:gdLst/>
              <a:ahLst/>
              <a:cxnLst/>
              <a:rect l="l" t="t" r="r" b="b"/>
              <a:pathLst>
                <a:path w="547751" h="105537">
                  <a:moveTo>
                    <a:pt x="0" y="0"/>
                  </a:moveTo>
                  <a:lnTo>
                    <a:pt x="547751" y="0"/>
                  </a:lnTo>
                  <a:lnTo>
                    <a:pt x="547751" y="105537"/>
                  </a:lnTo>
                  <a:lnTo>
                    <a:pt x="0" y="105537"/>
                  </a:lnTo>
                  <a:close/>
                </a:path>
              </a:pathLst>
            </a:custGeom>
            <a:solidFill>
              <a:srgbClr val="FFFFFF"/>
            </a:solidFill>
          </p:spPr>
          <p:txBody>
            <a:bodyPr/>
            <a:lstStyle/>
            <a:p>
              <a:endParaRPr lang="en-US"/>
            </a:p>
          </p:txBody>
        </p:sp>
      </p:grpSp>
      <p:grpSp>
        <p:nvGrpSpPr>
          <p:cNvPr id="9" name="Group 9"/>
          <p:cNvGrpSpPr/>
          <p:nvPr/>
        </p:nvGrpSpPr>
        <p:grpSpPr>
          <a:xfrm>
            <a:off x="9144000" y="9544692"/>
            <a:ext cx="8081585" cy="346248"/>
            <a:chOff x="0" y="0"/>
            <a:chExt cx="10775446" cy="461664"/>
          </a:xfrm>
        </p:grpSpPr>
        <p:sp>
          <p:nvSpPr>
            <p:cNvPr id="10" name="Freeform 10"/>
            <p:cNvSpPr/>
            <p:nvPr/>
          </p:nvSpPr>
          <p:spPr>
            <a:xfrm>
              <a:off x="0" y="0"/>
              <a:ext cx="10775446" cy="461664"/>
            </a:xfrm>
            <a:custGeom>
              <a:avLst/>
              <a:gdLst/>
              <a:ahLst/>
              <a:cxnLst/>
              <a:rect l="l" t="t" r="r" b="b"/>
              <a:pathLst>
                <a:path w="10775446" h="461664">
                  <a:moveTo>
                    <a:pt x="0" y="0"/>
                  </a:moveTo>
                  <a:lnTo>
                    <a:pt x="10775446" y="0"/>
                  </a:lnTo>
                  <a:lnTo>
                    <a:pt x="10775446" y="461664"/>
                  </a:lnTo>
                  <a:lnTo>
                    <a:pt x="0" y="461664"/>
                  </a:lnTo>
                  <a:close/>
                </a:path>
              </a:pathLst>
            </a:custGeom>
            <a:solidFill>
              <a:srgbClr val="000000">
                <a:alpha val="0"/>
              </a:srgbClr>
            </a:solidFill>
          </p:spPr>
          <p:txBody>
            <a:bodyPr/>
            <a:lstStyle/>
            <a:p>
              <a:endParaRPr lang="en-US"/>
            </a:p>
          </p:txBody>
        </p:sp>
        <p:sp>
          <p:nvSpPr>
            <p:cNvPr id="11" name="TextBox 11"/>
            <p:cNvSpPr txBox="1"/>
            <p:nvPr/>
          </p:nvSpPr>
          <p:spPr>
            <a:xfrm>
              <a:off x="0" y="-19050"/>
              <a:ext cx="10775446" cy="480714"/>
            </a:xfrm>
            <a:prstGeom prst="rect">
              <a:avLst/>
            </a:prstGeom>
          </p:spPr>
          <p:txBody>
            <a:bodyPr lIns="0" tIns="0" rIns="0" bIns="0" rtlCol="0" anchor="t"/>
            <a:lstStyle/>
            <a:p>
              <a:pPr algn="r">
                <a:lnSpc>
                  <a:spcPts val="1620"/>
                </a:lnSpc>
              </a:pPr>
              <a:r>
                <a:rPr lang="en-US" sz="1350">
                  <a:solidFill>
                    <a:srgbClr val="FFFFFF"/>
                  </a:solidFill>
                  <a:latin typeface="Poppins Light"/>
                  <a:ea typeface="Poppins Light"/>
                  <a:cs typeface="Poppins Light"/>
                  <a:sym typeface="Poppins Light"/>
                </a:rPr>
                <a:t>© Author. This work is licensed under Creative Commons Attribution 4.0 International</a:t>
              </a:r>
            </a:p>
          </p:txBody>
        </p:sp>
      </p:grpSp>
      <p:grpSp>
        <p:nvGrpSpPr>
          <p:cNvPr id="12" name="Group 12"/>
          <p:cNvGrpSpPr/>
          <p:nvPr/>
        </p:nvGrpSpPr>
        <p:grpSpPr>
          <a:xfrm>
            <a:off x="17323594" y="9544692"/>
            <a:ext cx="491993" cy="346248"/>
            <a:chOff x="0" y="0"/>
            <a:chExt cx="655990" cy="461664"/>
          </a:xfrm>
        </p:grpSpPr>
        <p:sp>
          <p:nvSpPr>
            <p:cNvPr id="13" name="Freeform 13"/>
            <p:cNvSpPr/>
            <p:nvPr/>
          </p:nvSpPr>
          <p:spPr>
            <a:xfrm>
              <a:off x="0" y="0"/>
              <a:ext cx="655990" cy="461664"/>
            </a:xfrm>
            <a:custGeom>
              <a:avLst/>
              <a:gdLst/>
              <a:ahLst/>
              <a:cxnLst/>
              <a:rect l="l" t="t" r="r" b="b"/>
              <a:pathLst>
                <a:path w="655990" h="461664">
                  <a:moveTo>
                    <a:pt x="0" y="0"/>
                  </a:moveTo>
                  <a:lnTo>
                    <a:pt x="655990" y="0"/>
                  </a:lnTo>
                  <a:lnTo>
                    <a:pt x="655990" y="461664"/>
                  </a:lnTo>
                  <a:lnTo>
                    <a:pt x="0" y="461664"/>
                  </a:lnTo>
                  <a:close/>
                </a:path>
              </a:pathLst>
            </a:custGeom>
            <a:solidFill>
              <a:srgbClr val="000000">
                <a:alpha val="0"/>
              </a:srgbClr>
            </a:solidFill>
          </p:spPr>
          <p:txBody>
            <a:bodyPr/>
            <a:lstStyle/>
            <a:p>
              <a:endParaRPr lang="en-US"/>
            </a:p>
          </p:txBody>
        </p:sp>
        <p:sp>
          <p:nvSpPr>
            <p:cNvPr id="14" name="TextBox 14"/>
            <p:cNvSpPr txBox="1"/>
            <p:nvPr/>
          </p:nvSpPr>
          <p:spPr>
            <a:xfrm>
              <a:off x="0" y="-9525"/>
              <a:ext cx="655990" cy="471189"/>
            </a:xfrm>
            <a:prstGeom prst="rect">
              <a:avLst/>
            </a:prstGeom>
          </p:spPr>
          <p:txBody>
            <a:bodyPr lIns="0" tIns="0" rIns="0" bIns="0" rtlCol="0" anchor="t"/>
            <a:lstStyle/>
            <a:p>
              <a:pPr algn="r">
                <a:lnSpc>
                  <a:spcPts val="1620"/>
                </a:lnSpc>
              </a:pPr>
              <a:r>
                <a:rPr lang="en-US" sz="1350">
                  <a:solidFill>
                    <a:srgbClr val="FFFFFF"/>
                  </a:solidFill>
                  <a:latin typeface="Barlow"/>
                  <a:ea typeface="Barlow"/>
                  <a:cs typeface="Barlow"/>
                  <a:sym typeface="Barlow"/>
                </a:rPr>
                <a:t>17</a:t>
              </a:r>
            </a:p>
          </p:txBody>
        </p:sp>
      </p:grpSp>
      <p:grpSp>
        <p:nvGrpSpPr>
          <p:cNvPr id="15" name="Group 15"/>
          <p:cNvGrpSpPr/>
          <p:nvPr/>
        </p:nvGrpSpPr>
        <p:grpSpPr>
          <a:xfrm>
            <a:off x="1105596" y="3743535"/>
            <a:ext cx="15154798" cy="4385756"/>
            <a:chOff x="0" y="0"/>
            <a:chExt cx="20206398" cy="5847674"/>
          </a:xfrm>
        </p:grpSpPr>
        <p:sp>
          <p:nvSpPr>
            <p:cNvPr id="16" name="Freeform 16"/>
            <p:cNvSpPr/>
            <p:nvPr/>
          </p:nvSpPr>
          <p:spPr>
            <a:xfrm>
              <a:off x="0" y="0"/>
              <a:ext cx="20206398" cy="5847674"/>
            </a:xfrm>
            <a:custGeom>
              <a:avLst/>
              <a:gdLst/>
              <a:ahLst/>
              <a:cxnLst/>
              <a:rect l="l" t="t" r="r" b="b"/>
              <a:pathLst>
                <a:path w="20206398" h="5847674">
                  <a:moveTo>
                    <a:pt x="0" y="0"/>
                  </a:moveTo>
                  <a:lnTo>
                    <a:pt x="20206398" y="0"/>
                  </a:lnTo>
                  <a:lnTo>
                    <a:pt x="20206398" y="5847674"/>
                  </a:lnTo>
                  <a:lnTo>
                    <a:pt x="0" y="5847674"/>
                  </a:lnTo>
                  <a:close/>
                </a:path>
              </a:pathLst>
            </a:custGeom>
            <a:solidFill>
              <a:srgbClr val="000000">
                <a:alpha val="0"/>
              </a:srgbClr>
            </a:solidFill>
          </p:spPr>
          <p:txBody>
            <a:bodyPr/>
            <a:lstStyle/>
            <a:p>
              <a:endParaRPr lang="en-US"/>
            </a:p>
          </p:txBody>
        </p:sp>
        <p:sp>
          <p:nvSpPr>
            <p:cNvPr id="17" name="TextBox 17"/>
            <p:cNvSpPr txBox="1"/>
            <p:nvPr/>
          </p:nvSpPr>
          <p:spPr>
            <a:xfrm>
              <a:off x="0" y="-66675"/>
              <a:ext cx="20206398" cy="5914349"/>
            </a:xfrm>
            <a:prstGeom prst="rect">
              <a:avLst/>
            </a:prstGeom>
          </p:spPr>
          <p:txBody>
            <a:bodyPr lIns="0" tIns="0" rIns="0" bIns="0" rtlCol="0" anchor="t"/>
            <a:lstStyle/>
            <a:p>
              <a:pPr algn="l">
                <a:lnSpc>
                  <a:spcPts val="3600"/>
                </a:lnSpc>
              </a:pPr>
              <a:r>
                <a:rPr lang="en-US" sz="3000" b="1">
                  <a:solidFill>
                    <a:srgbClr val="FFFFFF"/>
                  </a:solidFill>
                  <a:latin typeface="Arial Bold"/>
                  <a:ea typeface="Arial Bold"/>
                  <a:cs typeface="Arial Bold"/>
                  <a:sym typeface="Arial Bold"/>
                </a:rPr>
                <a:t>Focus:</a:t>
              </a:r>
              <a:r>
                <a:rPr lang="en-US" sz="3000">
                  <a:solidFill>
                    <a:srgbClr val="FFFFFF"/>
                  </a:solidFill>
                  <a:latin typeface="Arial"/>
                  <a:ea typeface="Arial"/>
                  <a:cs typeface="Arial"/>
                  <a:sym typeface="Arial"/>
                </a:rPr>
                <a:t> Risks specific to systems involving multiple interacting agents.</a:t>
              </a:r>
            </a:p>
            <a:p>
              <a:pPr algn="l">
                <a:lnSpc>
                  <a:spcPts val="3600"/>
                </a:lnSpc>
              </a:pPr>
              <a:endParaRPr lang="en-US" sz="3000">
                <a:solidFill>
                  <a:srgbClr val="FFFFFF"/>
                </a:solidFill>
                <a:latin typeface="Arial"/>
                <a:ea typeface="Arial"/>
                <a:cs typeface="Arial"/>
                <a:sym typeface="Arial"/>
              </a:endParaRPr>
            </a:p>
            <a:p>
              <a:pPr algn="l">
                <a:lnSpc>
                  <a:spcPts val="3600"/>
                </a:lnSpc>
              </a:pPr>
              <a:r>
                <a:rPr lang="en-US" sz="3000" b="1">
                  <a:solidFill>
                    <a:srgbClr val="FFFFFF"/>
                  </a:solidFill>
                  <a:latin typeface="Arial Bold"/>
                  <a:ea typeface="Arial Bold"/>
                  <a:cs typeface="Arial Bold"/>
                  <a:sym typeface="Arial Bold"/>
                </a:rPr>
                <a:t>Example T15: Attack on Multi-Agent Systems:</a:t>
              </a:r>
            </a:p>
            <a:p>
              <a:pPr marL="542925" lvl="1" indent="-271462" algn="l">
                <a:lnSpc>
                  <a:spcPts val="3600"/>
                </a:lnSpc>
                <a:buFont typeface="Arial"/>
                <a:buChar char="•"/>
              </a:pPr>
              <a:r>
                <a:rPr lang="en-US" sz="3000" i="1">
                  <a:solidFill>
                    <a:srgbClr val="FFFFFF"/>
                  </a:solidFill>
                  <a:latin typeface="Arial Italics"/>
                  <a:ea typeface="Arial Italics"/>
                  <a:cs typeface="Arial Italics"/>
                  <a:sym typeface="Arial Italics"/>
                </a:rPr>
                <a:t>A human attacker realizes that Agent A (low privilege) can delegate tasks to Agent B (high privilege) under certain conditions. The attacker carefully crafts a sequence of requests to Agent A, manipulating it to delegate a sensitive task (that the attacker couldn't request directly) to Agent B, effectively bypassing authorization controls by exploiting the trusted delegation pathway between the agents.</a:t>
              </a:r>
            </a:p>
            <a:p>
              <a:pPr marL="542925" lvl="1" indent="-271462" algn="l">
                <a:lnSpc>
                  <a:spcPts val="3600"/>
                </a:lnSpc>
              </a:pPr>
              <a:endParaRPr lang="en-US" sz="3000" i="1">
                <a:solidFill>
                  <a:srgbClr val="FFFFFF"/>
                </a:solidFill>
                <a:latin typeface="Arial Italics"/>
                <a:ea typeface="Arial Italics"/>
                <a:cs typeface="Arial Italics"/>
                <a:sym typeface="Arial Italics"/>
              </a:endParaRPr>
            </a:p>
          </p:txBody>
        </p:sp>
      </p:grpSp>
      <p:grpSp>
        <p:nvGrpSpPr>
          <p:cNvPr id="18" name="Group 18"/>
          <p:cNvGrpSpPr/>
          <p:nvPr/>
        </p:nvGrpSpPr>
        <p:grpSpPr>
          <a:xfrm>
            <a:off x="1105598" y="880041"/>
            <a:ext cx="16119987" cy="553998"/>
            <a:chOff x="0" y="0"/>
            <a:chExt cx="21493316" cy="738664"/>
          </a:xfrm>
        </p:grpSpPr>
        <p:sp>
          <p:nvSpPr>
            <p:cNvPr id="19" name="Freeform 19"/>
            <p:cNvSpPr/>
            <p:nvPr/>
          </p:nvSpPr>
          <p:spPr>
            <a:xfrm>
              <a:off x="0" y="0"/>
              <a:ext cx="21493316" cy="738664"/>
            </a:xfrm>
            <a:custGeom>
              <a:avLst/>
              <a:gdLst/>
              <a:ahLst/>
              <a:cxnLst/>
              <a:rect l="l" t="t" r="r" b="b"/>
              <a:pathLst>
                <a:path w="21493316" h="738664">
                  <a:moveTo>
                    <a:pt x="0" y="0"/>
                  </a:moveTo>
                  <a:lnTo>
                    <a:pt x="21493316" y="0"/>
                  </a:lnTo>
                  <a:lnTo>
                    <a:pt x="21493316" y="738664"/>
                  </a:lnTo>
                  <a:lnTo>
                    <a:pt x="0" y="738664"/>
                  </a:lnTo>
                  <a:close/>
                </a:path>
              </a:pathLst>
            </a:custGeom>
            <a:solidFill>
              <a:srgbClr val="000000">
                <a:alpha val="0"/>
              </a:srgbClr>
            </a:solidFill>
          </p:spPr>
          <p:txBody>
            <a:bodyPr/>
            <a:lstStyle/>
            <a:p>
              <a:endParaRPr lang="en-US"/>
            </a:p>
          </p:txBody>
        </p:sp>
        <p:sp>
          <p:nvSpPr>
            <p:cNvPr id="20" name="TextBox 20"/>
            <p:cNvSpPr txBox="1"/>
            <p:nvPr/>
          </p:nvSpPr>
          <p:spPr>
            <a:xfrm>
              <a:off x="0" y="-28575"/>
              <a:ext cx="21493316" cy="767239"/>
            </a:xfrm>
            <a:prstGeom prst="rect">
              <a:avLst/>
            </a:prstGeom>
          </p:spPr>
          <p:txBody>
            <a:bodyPr lIns="0" tIns="0" rIns="0" bIns="0" rtlCol="0" anchor="t"/>
            <a:lstStyle/>
            <a:p>
              <a:pPr algn="l">
                <a:lnSpc>
                  <a:spcPts val="3240"/>
                </a:lnSpc>
              </a:pPr>
              <a:r>
                <a:rPr lang="en-US" sz="2700">
                  <a:solidFill>
                    <a:srgbClr val="5AE0A7"/>
                  </a:solidFill>
                  <a:latin typeface="Poppins Light"/>
                  <a:ea typeface="Poppins Light"/>
                  <a:cs typeface="Poppins Light"/>
                  <a:sym typeface="Poppins Light"/>
                </a:rPr>
                <a:t>Threats: When Agents Collaborate (or Collide)</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Freeform 4"/>
          <p:cNvSpPr/>
          <p:nvPr/>
        </p:nvSpPr>
        <p:spPr>
          <a:xfrm>
            <a:off x="9144000" y="9544692"/>
            <a:ext cx="8081585" cy="346248"/>
          </a:xfrm>
          <a:custGeom>
            <a:avLst/>
            <a:gdLst/>
            <a:ahLst/>
            <a:cxnLst/>
            <a:rect l="l" t="t" r="r" b="b"/>
            <a:pathLst>
              <a:path w="10775446" h="461664">
                <a:moveTo>
                  <a:pt x="0" y="0"/>
                </a:moveTo>
                <a:lnTo>
                  <a:pt x="10775446" y="0"/>
                </a:lnTo>
                <a:lnTo>
                  <a:pt x="10775446" y="461664"/>
                </a:lnTo>
                <a:lnTo>
                  <a:pt x="0" y="461664"/>
                </a:lnTo>
                <a:close/>
              </a:path>
            </a:pathLst>
          </a:custGeom>
          <a:solidFill>
            <a:srgbClr val="000000">
              <a:alpha val="0"/>
            </a:srgbClr>
          </a:solidFill>
        </p:spPr>
        <p:txBody>
          <a:bodyPr/>
          <a:lstStyle/>
          <a:p>
            <a:endParaRPr lang="en-US"/>
          </a:p>
        </p:txBody>
      </p:sp>
      <p:grpSp>
        <p:nvGrpSpPr>
          <p:cNvPr id="6" name="Group 6"/>
          <p:cNvGrpSpPr/>
          <p:nvPr/>
        </p:nvGrpSpPr>
        <p:grpSpPr>
          <a:xfrm>
            <a:off x="17323594" y="9544692"/>
            <a:ext cx="491993" cy="346248"/>
            <a:chOff x="0" y="0"/>
            <a:chExt cx="655990" cy="461664"/>
          </a:xfrm>
        </p:grpSpPr>
        <p:sp>
          <p:nvSpPr>
            <p:cNvPr id="7" name="Freeform 7"/>
            <p:cNvSpPr/>
            <p:nvPr/>
          </p:nvSpPr>
          <p:spPr>
            <a:xfrm>
              <a:off x="0" y="0"/>
              <a:ext cx="655990" cy="461664"/>
            </a:xfrm>
            <a:custGeom>
              <a:avLst/>
              <a:gdLst/>
              <a:ahLst/>
              <a:cxnLst/>
              <a:rect l="l" t="t" r="r" b="b"/>
              <a:pathLst>
                <a:path w="655990" h="461664">
                  <a:moveTo>
                    <a:pt x="0" y="0"/>
                  </a:moveTo>
                  <a:lnTo>
                    <a:pt x="655990" y="0"/>
                  </a:lnTo>
                  <a:lnTo>
                    <a:pt x="655990" y="461664"/>
                  </a:lnTo>
                  <a:lnTo>
                    <a:pt x="0" y="461664"/>
                  </a:lnTo>
                  <a:close/>
                </a:path>
              </a:pathLst>
            </a:custGeom>
            <a:solidFill>
              <a:srgbClr val="000000">
                <a:alpha val="0"/>
              </a:srgbClr>
            </a:solidFill>
          </p:spPr>
          <p:txBody>
            <a:bodyPr/>
            <a:lstStyle/>
            <a:p>
              <a:endParaRPr lang="en-US"/>
            </a:p>
          </p:txBody>
        </p:sp>
        <p:sp>
          <p:nvSpPr>
            <p:cNvPr id="8" name="TextBox 8"/>
            <p:cNvSpPr txBox="1"/>
            <p:nvPr/>
          </p:nvSpPr>
          <p:spPr>
            <a:xfrm>
              <a:off x="0" y="-9525"/>
              <a:ext cx="655990" cy="471189"/>
            </a:xfrm>
            <a:prstGeom prst="rect">
              <a:avLst/>
            </a:prstGeom>
          </p:spPr>
          <p:txBody>
            <a:bodyPr lIns="0" tIns="0" rIns="0" bIns="0" rtlCol="0" anchor="t"/>
            <a:lstStyle/>
            <a:p>
              <a:pPr algn="r">
                <a:lnSpc>
                  <a:spcPts val="1620"/>
                </a:lnSpc>
              </a:pPr>
              <a:r>
                <a:rPr lang="en-US" sz="1350">
                  <a:solidFill>
                    <a:srgbClr val="FFFFFF"/>
                  </a:solidFill>
                  <a:latin typeface="Barlow"/>
                  <a:ea typeface="Barlow"/>
                  <a:cs typeface="Barlow"/>
                  <a:sym typeface="Barlow"/>
                </a:rPr>
                <a:t>18</a:t>
              </a:r>
            </a:p>
          </p:txBody>
        </p:sp>
      </p:grpSp>
      <p:pic>
        <p:nvPicPr>
          <p:cNvPr id="10" name="Picture 9">
            <a:extLst>
              <a:ext uri="{FF2B5EF4-FFF2-40B4-BE49-F238E27FC236}">
                <a16:creationId xmlns:a16="http://schemas.microsoft.com/office/drawing/2014/main" id="{9B4F77D5-16D1-9920-8ACB-25A68907509F}"/>
              </a:ext>
            </a:extLst>
          </p:cNvPr>
          <p:cNvPicPr>
            <a:picLocks noChangeAspect="1"/>
          </p:cNvPicPr>
          <p:nvPr/>
        </p:nvPicPr>
        <p:blipFill>
          <a:blip r:embed="rId3"/>
          <a:srcRect r="20514"/>
          <a:stretch/>
        </p:blipFill>
        <p:spPr>
          <a:xfrm>
            <a:off x="4419600" y="250197"/>
            <a:ext cx="8458200" cy="978660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Blurred Star Light Blue"/>
          <p:cNvSpPr/>
          <p:nvPr/>
        </p:nvSpPr>
        <p:spPr>
          <a:xfrm>
            <a:off x="3803626" y="-4114800"/>
            <a:ext cx="8473205" cy="8229600"/>
          </a:xfrm>
          <a:custGeom>
            <a:avLst/>
            <a:gdLst/>
            <a:ahLst/>
            <a:cxnLst/>
            <a:rect l="l" t="t" r="r" b="b"/>
            <a:pathLst>
              <a:path w="8473205" h="8229600">
                <a:moveTo>
                  <a:pt x="0" y="0"/>
                </a:moveTo>
                <a:lnTo>
                  <a:pt x="8473204" y="0"/>
                </a:lnTo>
                <a:lnTo>
                  <a:pt x="8473204" y="8229600"/>
                </a:lnTo>
                <a:lnTo>
                  <a:pt x="0" y="8229600"/>
                </a:lnTo>
                <a:lnTo>
                  <a:pt x="0" y="0"/>
                </a:lnTo>
                <a:close/>
              </a:path>
            </a:pathLst>
          </a:custGeom>
          <a:blipFill>
            <a:blip r:embed="rId3"/>
            <a:stretch>
              <a:fillRect/>
            </a:stretch>
          </a:blipFill>
        </p:spPr>
        <p:txBody>
          <a:bodyPr/>
          <a:lstStyle/>
          <a:p>
            <a:endParaRPr lang="en-US"/>
          </a:p>
        </p:txBody>
      </p:sp>
      <p:sp>
        <p:nvSpPr>
          <p:cNvPr id="3" name="Freeform 3" descr="abstract technology futuristic"/>
          <p:cNvSpPr/>
          <p:nvPr/>
        </p:nvSpPr>
        <p:spPr>
          <a:xfrm>
            <a:off x="12276830" y="8960816"/>
            <a:ext cx="6432087" cy="594968"/>
          </a:xfrm>
          <a:custGeom>
            <a:avLst/>
            <a:gdLst/>
            <a:ahLst/>
            <a:cxnLst/>
            <a:rect l="l" t="t" r="r" b="b"/>
            <a:pathLst>
              <a:path w="6432087" h="594968">
                <a:moveTo>
                  <a:pt x="0" y="0"/>
                </a:moveTo>
                <a:lnTo>
                  <a:pt x="6432087" y="0"/>
                </a:lnTo>
                <a:lnTo>
                  <a:pt x="6432087" y="594968"/>
                </a:lnTo>
                <a:lnTo>
                  <a:pt x="0" y="5949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084007" y="751274"/>
            <a:ext cx="16119987" cy="1061829"/>
            <a:chOff x="0" y="0"/>
            <a:chExt cx="21493316" cy="1415772"/>
          </a:xfrm>
        </p:grpSpPr>
        <p:sp>
          <p:nvSpPr>
            <p:cNvPr id="5" name="Freeform 5"/>
            <p:cNvSpPr/>
            <p:nvPr/>
          </p:nvSpPr>
          <p:spPr>
            <a:xfrm>
              <a:off x="0" y="0"/>
              <a:ext cx="21493316" cy="1415772"/>
            </a:xfrm>
            <a:custGeom>
              <a:avLst/>
              <a:gdLst/>
              <a:ahLst/>
              <a:cxnLst/>
              <a:rect l="l" t="t" r="r" b="b"/>
              <a:pathLst>
                <a:path w="21493316" h="1415772">
                  <a:moveTo>
                    <a:pt x="0" y="0"/>
                  </a:moveTo>
                  <a:lnTo>
                    <a:pt x="21493316" y="0"/>
                  </a:lnTo>
                  <a:lnTo>
                    <a:pt x="21493316" y="1415772"/>
                  </a:lnTo>
                  <a:lnTo>
                    <a:pt x="0" y="1415772"/>
                  </a:lnTo>
                  <a:close/>
                </a:path>
              </a:pathLst>
            </a:custGeom>
            <a:solidFill>
              <a:srgbClr val="000000">
                <a:alpha val="0"/>
              </a:srgbClr>
            </a:solidFill>
          </p:spPr>
          <p:txBody>
            <a:bodyPr/>
            <a:lstStyle/>
            <a:p>
              <a:endParaRPr lang="en-US"/>
            </a:p>
          </p:txBody>
        </p:sp>
        <p:sp>
          <p:nvSpPr>
            <p:cNvPr id="6" name="TextBox 6"/>
            <p:cNvSpPr txBox="1"/>
            <p:nvPr/>
          </p:nvSpPr>
          <p:spPr>
            <a:xfrm>
              <a:off x="0" y="-19050"/>
              <a:ext cx="21493316" cy="1434822"/>
            </a:xfrm>
            <a:prstGeom prst="rect">
              <a:avLst/>
            </a:prstGeom>
          </p:spPr>
          <p:txBody>
            <a:bodyPr lIns="0" tIns="0" rIns="0" bIns="0" rtlCol="0" anchor="t"/>
            <a:lstStyle/>
            <a:p>
              <a:pPr algn="l">
                <a:lnSpc>
                  <a:spcPts val="7200"/>
                </a:lnSpc>
              </a:pPr>
              <a:r>
                <a:rPr lang="en-US" sz="6000" b="1">
                  <a:solidFill>
                    <a:srgbClr val="FFFFFF"/>
                  </a:solidFill>
                  <a:latin typeface="Barlow Bold"/>
                  <a:ea typeface="Barlow Bold"/>
                  <a:cs typeface="Barlow Bold"/>
                  <a:sym typeface="Barlow Bold"/>
                </a:rPr>
                <a:t>Agentic AI Threat Model Summary</a:t>
              </a:r>
            </a:p>
          </p:txBody>
        </p:sp>
      </p:grpSp>
      <p:grpSp>
        <p:nvGrpSpPr>
          <p:cNvPr id="7" name="Group 7"/>
          <p:cNvGrpSpPr/>
          <p:nvPr/>
        </p:nvGrpSpPr>
        <p:grpSpPr>
          <a:xfrm>
            <a:off x="1084007" y="1929646"/>
            <a:ext cx="410766" cy="79125"/>
            <a:chOff x="0" y="0"/>
            <a:chExt cx="547688" cy="105500"/>
          </a:xfrm>
        </p:grpSpPr>
        <p:sp>
          <p:nvSpPr>
            <p:cNvPr id="8" name="Freeform 8"/>
            <p:cNvSpPr/>
            <p:nvPr/>
          </p:nvSpPr>
          <p:spPr>
            <a:xfrm>
              <a:off x="0" y="0"/>
              <a:ext cx="547751" cy="105537"/>
            </a:xfrm>
            <a:custGeom>
              <a:avLst/>
              <a:gdLst/>
              <a:ahLst/>
              <a:cxnLst/>
              <a:rect l="l" t="t" r="r" b="b"/>
              <a:pathLst>
                <a:path w="547751" h="105537">
                  <a:moveTo>
                    <a:pt x="0" y="0"/>
                  </a:moveTo>
                  <a:lnTo>
                    <a:pt x="547751" y="0"/>
                  </a:lnTo>
                  <a:lnTo>
                    <a:pt x="547751" y="105537"/>
                  </a:lnTo>
                  <a:lnTo>
                    <a:pt x="0" y="105537"/>
                  </a:lnTo>
                  <a:close/>
                </a:path>
              </a:pathLst>
            </a:custGeom>
            <a:solidFill>
              <a:srgbClr val="5AE0A7"/>
            </a:solidFill>
          </p:spPr>
          <p:txBody>
            <a:bodyPr/>
            <a:lstStyle/>
            <a:p>
              <a:endParaRPr lang="en-US"/>
            </a:p>
          </p:txBody>
        </p:sp>
      </p:grpSp>
      <p:grpSp>
        <p:nvGrpSpPr>
          <p:cNvPr id="9" name="Group 9"/>
          <p:cNvGrpSpPr/>
          <p:nvPr/>
        </p:nvGrpSpPr>
        <p:grpSpPr>
          <a:xfrm>
            <a:off x="9144000" y="9544692"/>
            <a:ext cx="8081585" cy="346248"/>
            <a:chOff x="0" y="0"/>
            <a:chExt cx="10775446" cy="461664"/>
          </a:xfrm>
        </p:grpSpPr>
        <p:sp>
          <p:nvSpPr>
            <p:cNvPr id="10" name="Freeform 10"/>
            <p:cNvSpPr/>
            <p:nvPr/>
          </p:nvSpPr>
          <p:spPr>
            <a:xfrm>
              <a:off x="0" y="0"/>
              <a:ext cx="10775446" cy="461664"/>
            </a:xfrm>
            <a:custGeom>
              <a:avLst/>
              <a:gdLst/>
              <a:ahLst/>
              <a:cxnLst/>
              <a:rect l="l" t="t" r="r" b="b"/>
              <a:pathLst>
                <a:path w="10775446" h="461664">
                  <a:moveTo>
                    <a:pt x="0" y="0"/>
                  </a:moveTo>
                  <a:lnTo>
                    <a:pt x="10775446" y="0"/>
                  </a:lnTo>
                  <a:lnTo>
                    <a:pt x="10775446" y="461664"/>
                  </a:lnTo>
                  <a:lnTo>
                    <a:pt x="0" y="461664"/>
                  </a:lnTo>
                  <a:close/>
                </a:path>
              </a:pathLst>
            </a:custGeom>
            <a:solidFill>
              <a:srgbClr val="000000">
                <a:alpha val="0"/>
              </a:srgbClr>
            </a:solidFill>
          </p:spPr>
          <p:txBody>
            <a:bodyPr/>
            <a:lstStyle/>
            <a:p>
              <a:endParaRPr lang="en-US"/>
            </a:p>
          </p:txBody>
        </p:sp>
        <p:sp>
          <p:nvSpPr>
            <p:cNvPr id="11" name="TextBox 11"/>
            <p:cNvSpPr txBox="1"/>
            <p:nvPr/>
          </p:nvSpPr>
          <p:spPr>
            <a:xfrm>
              <a:off x="0" y="-19050"/>
              <a:ext cx="10775446" cy="480714"/>
            </a:xfrm>
            <a:prstGeom prst="rect">
              <a:avLst/>
            </a:prstGeom>
          </p:spPr>
          <p:txBody>
            <a:bodyPr lIns="0" tIns="0" rIns="0" bIns="0" rtlCol="0" anchor="t"/>
            <a:lstStyle/>
            <a:p>
              <a:pPr algn="r">
                <a:lnSpc>
                  <a:spcPts val="1620"/>
                </a:lnSpc>
              </a:pPr>
              <a:r>
                <a:rPr lang="en-US" sz="1350">
                  <a:solidFill>
                    <a:srgbClr val="FFFFFF"/>
                  </a:solidFill>
                  <a:latin typeface="Poppins Light"/>
                  <a:ea typeface="Poppins Light"/>
                  <a:cs typeface="Poppins Light"/>
                  <a:sym typeface="Poppins Light"/>
                </a:rPr>
                <a:t>© Author. This work is licensed under Creative Commons Attribution 4.0 International</a:t>
              </a:r>
            </a:p>
          </p:txBody>
        </p:sp>
      </p:grpSp>
      <p:grpSp>
        <p:nvGrpSpPr>
          <p:cNvPr id="12" name="Group 12"/>
          <p:cNvGrpSpPr/>
          <p:nvPr/>
        </p:nvGrpSpPr>
        <p:grpSpPr>
          <a:xfrm>
            <a:off x="17323594" y="9544692"/>
            <a:ext cx="491993" cy="346248"/>
            <a:chOff x="0" y="0"/>
            <a:chExt cx="655990" cy="461664"/>
          </a:xfrm>
        </p:grpSpPr>
        <p:sp>
          <p:nvSpPr>
            <p:cNvPr id="13" name="Freeform 13"/>
            <p:cNvSpPr/>
            <p:nvPr/>
          </p:nvSpPr>
          <p:spPr>
            <a:xfrm>
              <a:off x="0" y="0"/>
              <a:ext cx="655990" cy="461664"/>
            </a:xfrm>
            <a:custGeom>
              <a:avLst/>
              <a:gdLst/>
              <a:ahLst/>
              <a:cxnLst/>
              <a:rect l="l" t="t" r="r" b="b"/>
              <a:pathLst>
                <a:path w="655990" h="461664">
                  <a:moveTo>
                    <a:pt x="0" y="0"/>
                  </a:moveTo>
                  <a:lnTo>
                    <a:pt x="655990" y="0"/>
                  </a:lnTo>
                  <a:lnTo>
                    <a:pt x="655990" y="461664"/>
                  </a:lnTo>
                  <a:lnTo>
                    <a:pt x="0" y="461664"/>
                  </a:lnTo>
                  <a:close/>
                </a:path>
              </a:pathLst>
            </a:custGeom>
            <a:solidFill>
              <a:srgbClr val="000000">
                <a:alpha val="0"/>
              </a:srgbClr>
            </a:solidFill>
          </p:spPr>
          <p:txBody>
            <a:bodyPr/>
            <a:lstStyle/>
            <a:p>
              <a:endParaRPr lang="en-US"/>
            </a:p>
          </p:txBody>
        </p:sp>
        <p:sp>
          <p:nvSpPr>
            <p:cNvPr id="14" name="TextBox 14"/>
            <p:cNvSpPr txBox="1"/>
            <p:nvPr/>
          </p:nvSpPr>
          <p:spPr>
            <a:xfrm>
              <a:off x="0" y="-9525"/>
              <a:ext cx="655990" cy="471189"/>
            </a:xfrm>
            <a:prstGeom prst="rect">
              <a:avLst/>
            </a:prstGeom>
          </p:spPr>
          <p:txBody>
            <a:bodyPr lIns="0" tIns="0" rIns="0" bIns="0" rtlCol="0" anchor="t"/>
            <a:lstStyle/>
            <a:p>
              <a:pPr algn="r">
                <a:lnSpc>
                  <a:spcPts val="1620"/>
                </a:lnSpc>
              </a:pPr>
              <a:r>
                <a:rPr lang="en-US" sz="1350">
                  <a:solidFill>
                    <a:srgbClr val="FFFFFF"/>
                  </a:solidFill>
                  <a:latin typeface="Barlow"/>
                  <a:ea typeface="Barlow"/>
                  <a:cs typeface="Barlow"/>
                  <a:sym typeface="Barlow"/>
                </a:rPr>
                <a:t>19</a:t>
              </a:r>
            </a:p>
          </p:txBody>
        </p:sp>
      </p:grpSp>
      <p:sp>
        <p:nvSpPr>
          <p:cNvPr id="15" name="Freeform 15" descr="Generated image"/>
          <p:cNvSpPr/>
          <p:nvPr/>
        </p:nvSpPr>
        <p:spPr>
          <a:xfrm>
            <a:off x="4439169" y="2008771"/>
            <a:ext cx="10484905" cy="6989936"/>
          </a:xfrm>
          <a:custGeom>
            <a:avLst/>
            <a:gdLst/>
            <a:ahLst/>
            <a:cxnLst/>
            <a:rect l="l" t="t" r="r" b="b"/>
            <a:pathLst>
              <a:path w="10484905" h="6989936">
                <a:moveTo>
                  <a:pt x="0" y="0"/>
                </a:moveTo>
                <a:lnTo>
                  <a:pt x="10484904" y="0"/>
                </a:lnTo>
                <a:lnTo>
                  <a:pt x="10484904" y="6989936"/>
                </a:lnTo>
                <a:lnTo>
                  <a:pt x="0" y="6989936"/>
                </a:lnTo>
                <a:lnTo>
                  <a:pt x="0" y="0"/>
                </a:lnTo>
                <a:close/>
              </a:path>
            </a:pathLst>
          </a:custGeom>
          <a:blipFill>
            <a:blip r:embed="rId6"/>
            <a:stretch>
              <a:fillRect/>
            </a:stretch>
          </a:blipFill>
        </p:spPr>
        <p:txBody>
          <a:bodyPr/>
          <a:lstStyle/>
          <a:p>
            <a:endParaRPr lang="en-US"/>
          </a:p>
        </p:txBody>
      </p:sp>
      <p:grpSp>
        <p:nvGrpSpPr>
          <p:cNvPr id="16" name="Group 16"/>
          <p:cNvGrpSpPr/>
          <p:nvPr/>
        </p:nvGrpSpPr>
        <p:grpSpPr>
          <a:xfrm>
            <a:off x="11069398" y="3409276"/>
            <a:ext cx="3277274" cy="4852187"/>
            <a:chOff x="0" y="0"/>
            <a:chExt cx="863150" cy="1277942"/>
          </a:xfrm>
        </p:grpSpPr>
        <p:sp>
          <p:nvSpPr>
            <p:cNvPr id="17" name="Freeform 17"/>
            <p:cNvSpPr/>
            <p:nvPr/>
          </p:nvSpPr>
          <p:spPr>
            <a:xfrm>
              <a:off x="0" y="0"/>
              <a:ext cx="863150" cy="1277942"/>
            </a:xfrm>
            <a:custGeom>
              <a:avLst/>
              <a:gdLst/>
              <a:ahLst/>
              <a:cxnLst/>
              <a:rect l="l" t="t" r="r" b="b"/>
              <a:pathLst>
                <a:path w="863150" h="1277942">
                  <a:moveTo>
                    <a:pt x="40159" y="0"/>
                  </a:moveTo>
                  <a:lnTo>
                    <a:pt x="822991" y="0"/>
                  </a:lnTo>
                  <a:cubicBezTo>
                    <a:pt x="833642" y="0"/>
                    <a:pt x="843857" y="4231"/>
                    <a:pt x="851388" y="11762"/>
                  </a:cubicBezTo>
                  <a:cubicBezTo>
                    <a:pt x="858919" y="19294"/>
                    <a:pt x="863150" y="29508"/>
                    <a:pt x="863150" y="40159"/>
                  </a:cubicBezTo>
                  <a:lnTo>
                    <a:pt x="863150" y="1237783"/>
                  </a:lnTo>
                  <a:cubicBezTo>
                    <a:pt x="863150" y="1259962"/>
                    <a:pt x="845171" y="1277942"/>
                    <a:pt x="822991" y="1277942"/>
                  </a:cubicBezTo>
                  <a:lnTo>
                    <a:pt x="40159" y="1277942"/>
                  </a:lnTo>
                  <a:cubicBezTo>
                    <a:pt x="29508" y="1277942"/>
                    <a:pt x="19294" y="1273711"/>
                    <a:pt x="11762" y="1266180"/>
                  </a:cubicBezTo>
                  <a:cubicBezTo>
                    <a:pt x="4231" y="1258648"/>
                    <a:pt x="0" y="1248434"/>
                    <a:pt x="0" y="1237783"/>
                  </a:cubicBezTo>
                  <a:lnTo>
                    <a:pt x="0" y="40159"/>
                  </a:lnTo>
                  <a:cubicBezTo>
                    <a:pt x="0" y="29508"/>
                    <a:pt x="4231" y="19294"/>
                    <a:pt x="11762" y="11762"/>
                  </a:cubicBezTo>
                  <a:cubicBezTo>
                    <a:pt x="19294" y="4231"/>
                    <a:pt x="29508" y="0"/>
                    <a:pt x="40159" y="0"/>
                  </a:cubicBezTo>
                  <a:close/>
                </a:path>
              </a:pathLst>
            </a:custGeom>
            <a:solidFill>
              <a:srgbClr val="FCFBFB"/>
            </a:solidFill>
          </p:spPr>
          <p:txBody>
            <a:bodyPr/>
            <a:lstStyle/>
            <a:p>
              <a:endParaRPr lang="en-US"/>
            </a:p>
          </p:txBody>
        </p:sp>
        <p:sp>
          <p:nvSpPr>
            <p:cNvPr id="18" name="TextBox 18"/>
            <p:cNvSpPr txBox="1"/>
            <p:nvPr/>
          </p:nvSpPr>
          <p:spPr>
            <a:xfrm>
              <a:off x="0" y="-19050"/>
              <a:ext cx="863150" cy="1296992"/>
            </a:xfrm>
            <a:prstGeom prst="rect">
              <a:avLst/>
            </a:prstGeom>
          </p:spPr>
          <p:txBody>
            <a:bodyPr lIns="50800" tIns="50800" rIns="50800" bIns="50800" rtlCol="0" anchor="ctr"/>
            <a:lstStyle/>
            <a:p>
              <a:pPr algn="ctr">
                <a:lnSpc>
                  <a:spcPts val="1620"/>
                </a:lnSpc>
              </a:pPr>
              <a:endParaRPr/>
            </a:p>
          </p:txBody>
        </p:sp>
      </p:grpSp>
      <p:sp>
        <p:nvSpPr>
          <p:cNvPr id="19" name="TextBox 19"/>
          <p:cNvSpPr txBox="1"/>
          <p:nvPr/>
        </p:nvSpPr>
        <p:spPr>
          <a:xfrm>
            <a:off x="11217428" y="3619071"/>
            <a:ext cx="2774207" cy="447741"/>
          </a:xfrm>
          <a:prstGeom prst="rect">
            <a:avLst/>
          </a:prstGeom>
        </p:spPr>
        <p:txBody>
          <a:bodyPr lIns="0" tIns="0" rIns="0" bIns="0" rtlCol="0" anchor="t">
            <a:spAutoFit/>
          </a:bodyPr>
          <a:lstStyle/>
          <a:p>
            <a:pPr algn="ctr">
              <a:lnSpc>
                <a:spcPts val="1739"/>
              </a:lnSpc>
              <a:spcBef>
                <a:spcPct val="0"/>
              </a:spcBef>
            </a:pPr>
            <a:r>
              <a:rPr lang="en-US" sz="1449" b="1">
                <a:solidFill>
                  <a:srgbClr val="000000"/>
                </a:solidFill>
                <a:latin typeface="Poppins Bold"/>
                <a:ea typeface="Poppins Bold"/>
                <a:cs typeface="Poppins Bold"/>
                <a:sym typeface="Poppins Bold"/>
              </a:rPr>
              <a:t>Prompt Injection and Manipulation</a:t>
            </a:r>
          </a:p>
        </p:txBody>
      </p:sp>
      <p:sp>
        <p:nvSpPr>
          <p:cNvPr id="20" name="TextBox 20"/>
          <p:cNvSpPr txBox="1"/>
          <p:nvPr/>
        </p:nvSpPr>
        <p:spPr>
          <a:xfrm>
            <a:off x="11320932" y="4581686"/>
            <a:ext cx="2774207" cy="228633"/>
          </a:xfrm>
          <a:prstGeom prst="rect">
            <a:avLst/>
          </a:prstGeom>
        </p:spPr>
        <p:txBody>
          <a:bodyPr lIns="0" tIns="0" rIns="0" bIns="0" rtlCol="0" anchor="t">
            <a:spAutoFit/>
          </a:bodyPr>
          <a:lstStyle/>
          <a:p>
            <a:pPr algn="ctr">
              <a:lnSpc>
                <a:spcPts val="1739"/>
              </a:lnSpc>
              <a:spcBef>
                <a:spcPct val="0"/>
              </a:spcBef>
            </a:pPr>
            <a:r>
              <a:rPr lang="en-US" sz="1449" b="1">
                <a:solidFill>
                  <a:srgbClr val="000000"/>
                </a:solidFill>
                <a:latin typeface="Poppins Bold"/>
                <a:ea typeface="Poppins Bold"/>
                <a:cs typeface="Poppins Bold"/>
                <a:sym typeface="Poppins Bold"/>
              </a:rPr>
              <a:t>Data Leakage or Exfiltration</a:t>
            </a:r>
          </a:p>
        </p:txBody>
      </p:sp>
      <p:sp>
        <p:nvSpPr>
          <p:cNvPr id="21" name="TextBox 21"/>
          <p:cNvSpPr txBox="1"/>
          <p:nvPr/>
        </p:nvSpPr>
        <p:spPr>
          <a:xfrm>
            <a:off x="11320932" y="5543778"/>
            <a:ext cx="2774207" cy="447741"/>
          </a:xfrm>
          <a:prstGeom prst="rect">
            <a:avLst/>
          </a:prstGeom>
        </p:spPr>
        <p:txBody>
          <a:bodyPr lIns="0" tIns="0" rIns="0" bIns="0" rtlCol="0" anchor="t">
            <a:spAutoFit/>
          </a:bodyPr>
          <a:lstStyle/>
          <a:p>
            <a:pPr algn="ctr">
              <a:lnSpc>
                <a:spcPts val="1739"/>
              </a:lnSpc>
              <a:spcBef>
                <a:spcPct val="0"/>
              </a:spcBef>
            </a:pPr>
            <a:r>
              <a:rPr lang="en-US" sz="1449" b="1">
                <a:solidFill>
                  <a:srgbClr val="000000"/>
                </a:solidFill>
                <a:latin typeface="Poppins Bold"/>
                <a:ea typeface="Poppins Bold"/>
                <a:cs typeface="Poppins Bold"/>
                <a:sym typeface="Poppins Bold"/>
              </a:rPr>
              <a:t>Data poisoning and Hallucinations</a:t>
            </a:r>
          </a:p>
        </p:txBody>
      </p:sp>
      <p:sp>
        <p:nvSpPr>
          <p:cNvPr id="22" name="TextBox 22"/>
          <p:cNvSpPr txBox="1"/>
          <p:nvPr/>
        </p:nvSpPr>
        <p:spPr>
          <a:xfrm>
            <a:off x="11320932" y="6458244"/>
            <a:ext cx="2774207" cy="447741"/>
          </a:xfrm>
          <a:prstGeom prst="rect">
            <a:avLst/>
          </a:prstGeom>
        </p:spPr>
        <p:txBody>
          <a:bodyPr lIns="0" tIns="0" rIns="0" bIns="0" rtlCol="0" anchor="t">
            <a:spAutoFit/>
          </a:bodyPr>
          <a:lstStyle/>
          <a:p>
            <a:pPr algn="ctr">
              <a:lnSpc>
                <a:spcPts val="1739"/>
              </a:lnSpc>
              <a:spcBef>
                <a:spcPct val="0"/>
              </a:spcBef>
            </a:pPr>
            <a:r>
              <a:rPr lang="en-US" sz="1449" b="1">
                <a:solidFill>
                  <a:srgbClr val="000000"/>
                </a:solidFill>
                <a:latin typeface="Poppins Bold"/>
                <a:ea typeface="Poppins Bold"/>
                <a:cs typeface="Poppins Bold"/>
                <a:sym typeface="Poppins Bold"/>
              </a:rPr>
              <a:t>Unauthorized External Tool or API Access</a:t>
            </a:r>
          </a:p>
        </p:txBody>
      </p:sp>
      <p:sp>
        <p:nvSpPr>
          <p:cNvPr id="23" name="TextBox 23"/>
          <p:cNvSpPr txBox="1"/>
          <p:nvPr/>
        </p:nvSpPr>
        <p:spPr>
          <a:xfrm>
            <a:off x="11409607" y="7372710"/>
            <a:ext cx="2774207" cy="447741"/>
          </a:xfrm>
          <a:prstGeom prst="rect">
            <a:avLst/>
          </a:prstGeom>
        </p:spPr>
        <p:txBody>
          <a:bodyPr lIns="0" tIns="0" rIns="0" bIns="0" rtlCol="0" anchor="t">
            <a:spAutoFit/>
          </a:bodyPr>
          <a:lstStyle/>
          <a:p>
            <a:pPr algn="ctr">
              <a:lnSpc>
                <a:spcPts val="1739"/>
              </a:lnSpc>
              <a:spcBef>
                <a:spcPct val="0"/>
              </a:spcBef>
            </a:pPr>
            <a:r>
              <a:rPr lang="en-US" sz="1449" b="1">
                <a:solidFill>
                  <a:srgbClr val="000000"/>
                </a:solidFill>
                <a:latin typeface="Poppins Bold"/>
                <a:ea typeface="Poppins Bold"/>
                <a:cs typeface="Poppins Bold"/>
                <a:sym typeface="Poppins Bold"/>
              </a:rPr>
              <a:t>Goal Misalignment and Misrepresentation</a:t>
            </a:r>
          </a:p>
        </p:txBody>
      </p:sp>
      <p:grpSp>
        <p:nvGrpSpPr>
          <p:cNvPr id="24" name="Group 24"/>
          <p:cNvGrpSpPr/>
          <p:nvPr/>
        </p:nvGrpSpPr>
        <p:grpSpPr>
          <a:xfrm>
            <a:off x="6353304" y="5689468"/>
            <a:ext cx="1590624" cy="506950"/>
            <a:chOff x="0" y="0"/>
            <a:chExt cx="418930" cy="133518"/>
          </a:xfrm>
        </p:grpSpPr>
        <p:sp>
          <p:nvSpPr>
            <p:cNvPr id="25" name="Freeform 25"/>
            <p:cNvSpPr/>
            <p:nvPr/>
          </p:nvSpPr>
          <p:spPr>
            <a:xfrm>
              <a:off x="0" y="0"/>
              <a:ext cx="418930" cy="133518"/>
            </a:xfrm>
            <a:custGeom>
              <a:avLst/>
              <a:gdLst/>
              <a:ahLst/>
              <a:cxnLst/>
              <a:rect l="l" t="t" r="r" b="b"/>
              <a:pathLst>
                <a:path w="418930" h="133518">
                  <a:moveTo>
                    <a:pt x="66759" y="0"/>
                  </a:moveTo>
                  <a:lnTo>
                    <a:pt x="352171" y="0"/>
                  </a:lnTo>
                  <a:cubicBezTo>
                    <a:pt x="389041" y="0"/>
                    <a:pt x="418930" y="29889"/>
                    <a:pt x="418930" y="66759"/>
                  </a:cubicBezTo>
                  <a:lnTo>
                    <a:pt x="418930" y="66759"/>
                  </a:lnTo>
                  <a:cubicBezTo>
                    <a:pt x="418930" y="103629"/>
                    <a:pt x="389041" y="133518"/>
                    <a:pt x="352171" y="133518"/>
                  </a:cubicBezTo>
                  <a:lnTo>
                    <a:pt x="66759" y="133518"/>
                  </a:lnTo>
                  <a:cubicBezTo>
                    <a:pt x="29889" y="133518"/>
                    <a:pt x="0" y="103629"/>
                    <a:pt x="0" y="66759"/>
                  </a:cubicBezTo>
                  <a:lnTo>
                    <a:pt x="0" y="66759"/>
                  </a:lnTo>
                  <a:cubicBezTo>
                    <a:pt x="0" y="29889"/>
                    <a:pt x="29889" y="0"/>
                    <a:pt x="66759" y="0"/>
                  </a:cubicBezTo>
                  <a:close/>
                </a:path>
              </a:pathLst>
            </a:custGeom>
            <a:solidFill>
              <a:srgbClr val="FCFBFB"/>
            </a:solidFill>
          </p:spPr>
          <p:txBody>
            <a:bodyPr/>
            <a:lstStyle/>
            <a:p>
              <a:endParaRPr lang="en-US"/>
            </a:p>
          </p:txBody>
        </p:sp>
        <p:sp>
          <p:nvSpPr>
            <p:cNvPr id="26" name="TextBox 26"/>
            <p:cNvSpPr txBox="1"/>
            <p:nvPr/>
          </p:nvSpPr>
          <p:spPr>
            <a:xfrm>
              <a:off x="0" y="-19050"/>
              <a:ext cx="418930" cy="152568"/>
            </a:xfrm>
            <a:prstGeom prst="rect">
              <a:avLst/>
            </a:prstGeom>
          </p:spPr>
          <p:txBody>
            <a:bodyPr lIns="50800" tIns="50800" rIns="50800" bIns="50800" rtlCol="0" anchor="ctr"/>
            <a:lstStyle/>
            <a:p>
              <a:pPr algn="ctr">
                <a:lnSpc>
                  <a:spcPts val="1620"/>
                </a:lnSpc>
              </a:pPr>
              <a:endParaRPr/>
            </a:p>
          </p:txBody>
        </p:sp>
      </p:grpSp>
      <p:sp>
        <p:nvSpPr>
          <p:cNvPr id="27" name="TextBox 27"/>
          <p:cNvSpPr txBox="1"/>
          <p:nvPr/>
        </p:nvSpPr>
        <p:spPr>
          <a:xfrm>
            <a:off x="6204604" y="5753361"/>
            <a:ext cx="1888025" cy="314391"/>
          </a:xfrm>
          <a:prstGeom prst="rect">
            <a:avLst/>
          </a:prstGeom>
        </p:spPr>
        <p:txBody>
          <a:bodyPr lIns="0" tIns="0" rIns="0" bIns="0" rtlCol="0" anchor="t">
            <a:spAutoFit/>
          </a:bodyPr>
          <a:lstStyle/>
          <a:p>
            <a:pPr algn="ctr">
              <a:lnSpc>
                <a:spcPts val="2384"/>
              </a:lnSpc>
              <a:spcBef>
                <a:spcPct val="0"/>
              </a:spcBef>
            </a:pPr>
            <a:r>
              <a:rPr lang="en-US" sz="1986">
                <a:solidFill>
                  <a:srgbClr val="000000"/>
                </a:solidFill>
                <a:latin typeface="Poppins"/>
                <a:ea typeface="Poppins"/>
                <a:cs typeface="Poppins"/>
                <a:sym typeface="Poppins"/>
              </a:rPr>
              <a:t>Reasoning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Blurred Star Light Blue"/>
          <p:cNvSpPr/>
          <p:nvPr/>
        </p:nvSpPr>
        <p:spPr>
          <a:xfrm>
            <a:off x="3803626" y="-4114800"/>
            <a:ext cx="8473205" cy="8229600"/>
          </a:xfrm>
          <a:custGeom>
            <a:avLst/>
            <a:gdLst/>
            <a:ahLst/>
            <a:cxnLst/>
            <a:rect l="l" t="t" r="r" b="b"/>
            <a:pathLst>
              <a:path w="8473205" h="8229600">
                <a:moveTo>
                  <a:pt x="0" y="0"/>
                </a:moveTo>
                <a:lnTo>
                  <a:pt x="8473204" y="0"/>
                </a:lnTo>
                <a:lnTo>
                  <a:pt x="8473204" y="8229600"/>
                </a:lnTo>
                <a:lnTo>
                  <a:pt x="0" y="8229600"/>
                </a:lnTo>
                <a:lnTo>
                  <a:pt x="0" y="0"/>
                </a:lnTo>
                <a:close/>
              </a:path>
            </a:pathLst>
          </a:custGeom>
          <a:blipFill>
            <a:blip r:embed="rId3"/>
            <a:stretch>
              <a:fillRect/>
            </a:stretch>
          </a:blipFill>
        </p:spPr>
        <p:txBody>
          <a:bodyPr/>
          <a:lstStyle/>
          <a:p>
            <a:endParaRPr lang="en-US"/>
          </a:p>
        </p:txBody>
      </p:sp>
      <p:sp>
        <p:nvSpPr>
          <p:cNvPr id="3" name="Freeform 3" descr="abstract technology futuristic"/>
          <p:cNvSpPr/>
          <p:nvPr/>
        </p:nvSpPr>
        <p:spPr>
          <a:xfrm>
            <a:off x="12276830" y="8960816"/>
            <a:ext cx="6432087" cy="594968"/>
          </a:xfrm>
          <a:custGeom>
            <a:avLst/>
            <a:gdLst/>
            <a:ahLst/>
            <a:cxnLst/>
            <a:rect l="l" t="t" r="r" b="b"/>
            <a:pathLst>
              <a:path w="6432087" h="594968">
                <a:moveTo>
                  <a:pt x="0" y="0"/>
                </a:moveTo>
                <a:lnTo>
                  <a:pt x="6432087" y="0"/>
                </a:lnTo>
                <a:lnTo>
                  <a:pt x="6432087" y="594968"/>
                </a:lnTo>
                <a:lnTo>
                  <a:pt x="0" y="5949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718070" y="7424367"/>
            <a:ext cx="3330180" cy="685799"/>
            <a:chOff x="0" y="0"/>
            <a:chExt cx="4440240" cy="914398"/>
          </a:xfrm>
        </p:grpSpPr>
        <p:sp>
          <p:nvSpPr>
            <p:cNvPr id="5" name="Freeform 5"/>
            <p:cNvSpPr/>
            <p:nvPr/>
          </p:nvSpPr>
          <p:spPr>
            <a:xfrm>
              <a:off x="0" y="0"/>
              <a:ext cx="4440301" cy="914400"/>
            </a:xfrm>
            <a:custGeom>
              <a:avLst/>
              <a:gdLst/>
              <a:ahLst/>
              <a:cxnLst/>
              <a:rect l="l" t="t" r="r" b="b"/>
              <a:pathLst>
                <a:path w="4440301" h="914400">
                  <a:moveTo>
                    <a:pt x="0" y="457200"/>
                  </a:moveTo>
                  <a:cubicBezTo>
                    <a:pt x="0" y="204724"/>
                    <a:pt x="204724" y="0"/>
                    <a:pt x="457200" y="0"/>
                  </a:cubicBezTo>
                  <a:lnTo>
                    <a:pt x="3983101" y="0"/>
                  </a:lnTo>
                  <a:cubicBezTo>
                    <a:pt x="4235577" y="0"/>
                    <a:pt x="4440301" y="204724"/>
                    <a:pt x="4440301" y="457200"/>
                  </a:cubicBezTo>
                  <a:cubicBezTo>
                    <a:pt x="4440301" y="709676"/>
                    <a:pt x="4235577" y="914400"/>
                    <a:pt x="3983101" y="914400"/>
                  </a:cubicBezTo>
                  <a:lnTo>
                    <a:pt x="457200" y="914400"/>
                  </a:lnTo>
                  <a:cubicBezTo>
                    <a:pt x="204724" y="914400"/>
                    <a:pt x="0" y="709676"/>
                    <a:pt x="0" y="457200"/>
                  </a:cubicBezTo>
                  <a:close/>
                </a:path>
              </a:pathLst>
            </a:custGeom>
            <a:solidFill>
              <a:srgbClr val="FFFFFF"/>
            </a:solidFill>
          </p:spPr>
          <p:txBody>
            <a:bodyPr/>
            <a:lstStyle/>
            <a:p>
              <a:endParaRPr lang="en-US"/>
            </a:p>
          </p:txBody>
        </p:sp>
      </p:grpSp>
      <p:grpSp>
        <p:nvGrpSpPr>
          <p:cNvPr id="6" name="Group 6"/>
          <p:cNvGrpSpPr/>
          <p:nvPr/>
        </p:nvGrpSpPr>
        <p:grpSpPr>
          <a:xfrm>
            <a:off x="1497588" y="3415273"/>
            <a:ext cx="15729706" cy="3648238"/>
            <a:chOff x="0" y="0"/>
            <a:chExt cx="20972942" cy="4864317"/>
          </a:xfrm>
        </p:grpSpPr>
        <p:sp>
          <p:nvSpPr>
            <p:cNvPr id="7" name="Freeform 7"/>
            <p:cNvSpPr/>
            <p:nvPr/>
          </p:nvSpPr>
          <p:spPr>
            <a:xfrm>
              <a:off x="0" y="0"/>
              <a:ext cx="20972942" cy="4864317"/>
            </a:xfrm>
            <a:custGeom>
              <a:avLst/>
              <a:gdLst/>
              <a:ahLst/>
              <a:cxnLst/>
              <a:rect l="l" t="t" r="r" b="b"/>
              <a:pathLst>
                <a:path w="20972942" h="4864317">
                  <a:moveTo>
                    <a:pt x="0" y="0"/>
                  </a:moveTo>
                  <a:lnTo>
                    <a:pt x="20972942" y="0"/>
                  </a:lnTo>
                  <a:lnTo>
                    <a:pt x="20972942" y="4864317"/>
                  </a:lnTo>
                  <a:lnTo>
                    <a:pt x="0" y="4864317"/>
                  </a:lnTo>
                  <a:close/>
                </a:path>
              </a:pathLst>
            </a:custGeom>
            <a:solidFill>
              <a:srgbClr val="000000">
                <a:alpha val="0"/>
              </a:srgbClr>
            </a:solidFill>
          </p:spPr>
          <p:txBody>
            <a:bodyPr/>
            <a:lstStyle/>
            <a:p>
              <a:endParaRPr lang="en-US"/>
            </a:p>
          </p:txBody>
        </p:sp>
        <p:sp>
          <p:nvSpPr>
            <p:cNvPr id="8" name="TextBox 8"/>
            <p:cNvSpPr txBox="1"/>
            <p:nvPr/>
          </p:nvSpPr>
          <p:spPr>
            <a:xfrm>
              <a:off x="0" y="0"/>
              <a:ext cx="20972942" cy="4864317"/>
            </a:xfrm>
            <a:prstGeom prst="rect">
              <a:avLst/>
            </a:prstGeom>
          </p:spPr>
          <p:txBody>
            <a:bodyPr lIns="0" tIns="0" rIns="0" bIns="0" rtlCol="0" anchor="t"/>
            <a:lstStyle/>
            <a:p>
              <a:pPr algn="l">
                <a:lnSpc>
                  <a:spcPts val="12960"/>
                </a:lnSpc>
              </a:pPr>
              <a:r>
                <a:rPr lang="en-US" sz="10800" b="1">
                  <a:solidFill>
                    <a:srgbClr val="FFFFFF"/>
                  </a:solidFill>
                  <a:latin typeface="Barlow Bold"/>
                  <a:ea typeface="Barlow Bold"/>
                  <a:cs typeface="Barlow Bold"/>
                  <a:sym typeface="Barlow Bold"/>
                </a:rPr>
                <a:t>Adaptive Trust Boundary Management Framework</a:t>
              </a:r>
            </a:p>
          </p:txBody>
        </p:sp>
      </p:grpSp>
      <p:grpSp>
        <p:nvGrpSpPr>
          <p:cNvPr id="9" name="Group 9"/>
          <p:cNvGrpSpPr/>
          <p:nvPr/>
        </p:nvGrpSpPr>
        <p:grpSpPr>
          <a:xfrm>
            <a:off x="1970706" y="7513350"/>
            <a:ext cx="2824908" cy="507831"/>
            <a:chOff x="0" y="0"/>
            <a:chExt cx="3766544" cy="677108"/>
          </a:xfrm>
        </p:grpSpPr>
        <p:sp>
          <p:nvSpPr>
            <p:cNvPr id="10" name="Freeform 10"/>
            <p:cNvSpPr/>
            <p:nvPr/>
          </p:nvSpPr>
          <p:spPr>
            <a:xfrm>
              <a:off x="0" y="0"/>
              <a:ext cx="3766544" cy="677108"/>
            </a:xfrm>
            <a:custGeom>
              <a:avLst/>
              <a:gdLst/>
              <a:ahLst/>
              <a:cxnLst/>
              <a:rect l="l" t="t" r="r" b="b"/>
              <a:pathLst>
                <a:path w="3766544" h="677108">
                  <a:moveTo>
                    <a:pt x="0" y="0"/>
                  </a:moveTo>
                  <a:lnTo>
                    <a:pt x="3766544" y="0"/>
                  </a:lnTo>
                  <a:lnTo>
                    <a:pt x="3766544" y="677108"/>
                  </a:lnTo>
                  <a:lnTo>
                    <a:pt x="0" y="677108"/>
                  </a:lnTo>
                  <a:close/>
                </a:path>
              </a:pathLst>
            </a:custGeom>
            <a:solidFill>
              <a:srgbClr val="000000">
                <a:alpha val="0"/>
              </a:srgbClr>
            </a:solidFill>
          </p:spPr>
          <p:txBody>
            <a:bodyPr/>
            <a:lstStyle/>
            <a:p>
              <a:endParaRPr lang="en-US"/>
            </a:p>
          </p:txBody>
        </p:sp>
        <p:sp>
          <p:nvSpPr>
            <p:cNvPr id="11" name="TextBox 11"/>
            <p:cNvSpPr txBox="1"/>
            <p:nvPr/>
          </p:nvSpPr>
          <p:spPr>
            <a:xfrm>
              <a:off x="0" y="-19050"/>
              <a:ext cx="3766544" cy="696158"/>
            </a:xfrm>
            <a:prstGeom prst="rect">
              <a:avLst/>
            </a:prstGeom>
          </p:spPr>
          <p:txBody>
            <a:bodyPr lIns="0" tIns="0" rIns="0" bIns="0" rtlCol="0" anchor="t"/>
            <a:lstStyle/>
            <a:p>
              <a:pPr algn="ctr">
                <a:lnSpc>
                  <a:spcPts val="2879"/>
                </a:lnSpc>
              </a:pPr>
              <a:r>
                <a:rPr lang="en-US" sz="2400">
                  <a:solidFill>
                    <a:srgbClr val="000000"/>
                  </a:solidFill>
                  <a:latin typeface="Poppins Light"/>
                  <a:ea typeface="Poppins Light"/>
                  <a:cs typeface="Poppins Light"/>
                  <a:sym typeface="Poppins Light"/>
                </a:rPr>
                <a:t>ATBMF</a:t>
              </a:r>
            </a:p>
          </p:txBody>
        </p:sp>
      </p:grpSp>
      <p:sp>
        <p:nvSpPr>
          <p:cNvPr id="12" name="AutoShape 12"/>
          <p:cNvSpPr/>
          <p:nvPr/>
        </p:nvSpPr>
        <p:spPr>
          <a:xfrm>
            <a:off x="5041075" y="7755567"/>
            <a:ext cx="11536149" cy="9525"/>
          </a:xfrm>
          <a:prstGeom prst="line">
            <a:avLst/>
          </a:prstGeom>
          <a:ln w="9525" cap="rnd">
            <a:solidFill>
              <a:srgbClr val="000000"/>
            </a:solidFill>
            <a:prstDash val="solid"/>
            <a:headEnd type="none" w="sm" len="sm"/>
            <a:tailEnd type="none" w="sm" len="sm"/>
          </a:ln>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abstract technology futuristic"/>
          <p:cNvSpPr/>
          <p:nvPr/>
        </p:nvSpPr>
        <p:spPr>
          <a:xfrm flipH="1">
            <a:off x="-846162" y="8960816"/>
            <a:ext cx="6432087" cy="594968"/>
          </a:xfrm>
          <a:custGeom>
            <a:avLst/>
            <a:gdLst/>
            <a:ahLst/>
            <a:cxnLst/>
            <a:rect l="l" t="t" r="r" b="b"/>
            <a:pathLst>
              <a:path w="6432087" h="594968">
                <a:moveTo>
                  <a:pt x="6432087" y="0"/>
                </a:moveTo>
                <a:lnTo>
                  <a:pt x="0" y="0"/>
                </a:lnTo>
                <a:lnTo>
                  <a:pt x="0" y="594968"/>
                </a:lnTo>
                <a:lnTo>
                  <a:pt x="6432087" y="594968"/>
                </a:lnTo>
                <a:lnTo>
                  <a:pt x="643208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descr="abstract technology futuristic"/>
          <p:cNvSpPr/>
          <p:nvPr/>
        </p:nvSpPr>
        <p:spPr>
          <a:xfrm>
            <a:off x="14846135" y="1028700"/>
            <a:ext cx="4288762" cy="396710"/>
          </a:xfrm>
          <a:custGeom>
            <a:avLst/>
            <a:gdLst/>
            <a:ahLst/>
            <a:cxnLst/>
            <a:rect l="l" t="t" r="r" b="b"/>
            <a:pathLst>
              <a:path w="4288762" h="396710">
                <a:moveTo>
                  <a:pt x="0" y="0"/>
                </a:moveTo>
                <a:lnTo>
                  <a:pt x="4288762" y="0"/>
                </a:lnTo>
                <a:lnTo>
                  <a:pt x="4288762" y="396710"/>
                </a:lnTo>
                <a:lnTo>
                  <a:pt x="0" y="3967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7110699" y="3051374"/>
            <a:ext cx="9855158" cy="1061829"/>
            <a:chOff x="0" y="0"/>
            <a:chExt cx="13140210" cy="1415772"/>
          </a:xfrm>
        </p:grpSpPr>
        <p:sp>
          <p:nvSpPr>
            <p:cNvPr id="5" name="Freeform 5"/>
            <p:cNvSpPr/>
            <p:nvPr/>
          </p:nvSpPr>
          <p:spPr>
            <a:xfrm>
              <a:off x="0" y="0"/>
              <a:ext cx="13140210" cy="1415772"/>
            </a:xfrm>
            <a:custGeom>
              <a:avLst/>
              <a:gdLst/>
              <a:ahLst/>
              <a:cxnLst/>
              <a:rect l="l" t="t" r="r" b="b"/>
              <a:pathLst>
                <a:path w="13140210" h="1415772">
                  <a:moveTo>
                    <a:pt x="0" y="0"/>
                  </a:moveTo>
                  <a:lnTo>
                    <a:pt x="13140210" y="0"/>
                  </a:lnTo>
                  <a:lnTo>
                    <a:pt x="13140210" y="1415772"/>
                  </a:lnTo>
                  <a:lnTo>
                    <a:pt x="0" y="1415772"/>
                  </a:lnTo>
                  <a:close/>
                </a:path>
              </a:pathLst>
            </a:custGeom>
            <a:solidFill>
              <a:srgbClr val="000000">
                <a:alpha val="0"/>
              </a:srgbClr>
            </a:solidFill>
          </p:spPr>
          <p:txBody>
            <a:bodyPr/>
            <a:lstStyle/>
            <a:p>
              <a:endParaRPr lang="en-US"/>
            </a:p>
          </p:txBody>
        </p:sp>
        <p:sp>
          <p:nvSpPr>
            <p:cNvPr id="6" name="TextBox 6"/>
            <p:cNvSpPr txBox="1"/>
            <p:nvPr/>
          </p:nvSpPr>
          <p:spPr>
            <a:xfrm>
              <a:off x="0" y="-19050"/>
              <a:ext cx="13140210" cy="1434822"/>
            </a:xfrm>
            <a:prstGeom prst="rect">
              <a:avLst/>
            </a:prstGeom>
          </p:spPr>
          <p:txBody>
            <a:bodyPr lIns="0" tIns="0" rIns="0" bIns="0" rtlCol="0" anchor="t"/>
            <a:lstStyle/>
            <a:p>
              <a:pPr algn="l">
                <a:lnSpc>
                  <a:spcPts val="7200"/>
                </a:lnSpc>
              </a:pPr>
              <a:r>
                <a:rPr lang="en-US" sz="6000" b="1">
                  <a:solidFill>
                    <a:srgbClr val="FFFFFF"/>
                  </a:solidFill>
                  <a:latin typeface="Barlow Bold"/>
                  <a:ea typeface="Barlow Bold"/>
                  <a:cs typeface="Barlow Bold"/>
                  <a:sym typeface="Barlow Bold"/>
                </a:rPr>
                <a:t>Vineeth Sai Narajala</a:t>
              </a:r>
            </a:p>
          </p:txBody>
        </p:sp>
      </p:grpSp>
      <p:grpSp>
        <p:nvGrpSpPr>
          <p:cNvPr id="7" name="Group 7"/>
          <p:cNvGrpSpPr/>
          <p:nvPr/>
        </p:nvGrpSpPr>
        <p:grpSpPr>
          <a:xfrm>
            <a:off x="7110700" y="2446323"/>
            <a:ext cx="9855158" cy="600165"/>
            <a:chOff x="0" y="0"/>
            <a:chExt cx="13140210" cy="800220"/>
          </a:xfrm>
        </p:grpSpPr>
        <p:sp>
          <p:nvSpPr>
            <p:cNvPr id="8" name="Freeform 8"/>
            <p:cNvSpPr/>
            <p:nvPr/>
          </p:nvSpPr>
          <p:spPr>
            <a:xfrm>
              <a:off x="0" y="0"/>
              <a:ext cx="13140210" cy="800220"/>
            </a:xfrm>
            <a:custGeom>
              <a:avLst/>
              <a:gdLst/>
              <a:ahLst/>
              <a:cxnLst/>
              <a:rect l="l" t="t" r="r" b="b"/>
              <a:pathLst>
                <a:path w="13140210" h="800220">
                  <a:moveTo>
                    <a:pt x="0" y="0"/>
                  </a:moveTo>
                  <a:lnTo>
                    <a:pt x="13140210" y="0"/>
                  </a:lnTo>
                  <a:lnTo>
                    <a:pt x="13140210" y="800220"/>
                  </a:lnTo>
                  <a:lnTo>
                    <a:pt x="0" y="800220"/>
                  </a:lnTo>
                  <a:close/>
                </a:path>
              </a:pathLst>
            </a:custGeom>
            <a:solidFill>
              <a:srgbClr val="000000">
                <a:alpha val="0"/>
              </a:srgbClr>
            </a:solidFill>
          </p:spPr>
          <p:txBody>
            <a:bodyPr/>
            <a:lstStyle/>
            <a:p>
              <a:endParaRPr lang="en-US"/>
            </a:p>
          </p:txBody>
        </p:sp>
        <p:sp>
          <p:nvSpPr>
            <p:cNvPr id="9" name="TextBox 9"/>
            <p:cNvSpPr txBox="1"/>
            <p:nvPr/>
          </p:nvSpPr>
          <p:spPr>
            <a:xfrm>
              <a:off x="0" y="-28575"/>
              <a:ext cx="13140210" cy="828795"/>
            </a:xfrm>
            <a:prstGeom prst="rect">
              <a:avLst/>
            </a:prstGeom>
          </p:spPr>
          <p:txBody>
            <a:bodyPr lIns="0" tIns="0" rIns="0" bIns="0" rtlCol="0" anchor="t"/>
            <a:lstStyle/>
            <a:p>
              <a:pPr algn="l">
                <a:lnSpc>
                  <a:spcPts val="3600"/>
                </a:lnSpc>
              </a:pPr>
              <a:r>
                <a:rPr lang="en-US" sz="3000">
                  <a:solidFill>
                    <a:srgbClr val="5AE0A7"/>
                  </a:solidFill>
                  <a:latin typeface="Poppins Light"/>
                  <a:ea typeface="Poppins Light"/>
                  <a:cs typeface="Poppins Light"/>
                  <a:sym typeface="Poppins Light"/>
                </a:rPr>
                <a:t>Application Security Engineer</a:t>
              </a:r>
            </a:p>
          </p:txBody>
        </p:sp>
      </p:grpSp>
      <p:grpSp>
        <p:nvGrpSpPr>
          <p:cNvPr id="10" name="Group 10"/>
          <p:cNvGrpSpPr/>
          <p:nvPr/>
        </p:nvGrpSpPr>
        <p:grpSpPr>
          <a:xfrm>
            <a:off x="7289469" y="4111790"/>
            <a:ext cx="410766" cy="79125"/>
            <a:chOff x="0" y="0"/>
            <a:chExt cx="547688" cy="105500"/>
          </a:xfrm>
        </p:grpSpPr>
        <p:sp>
          <p:nvSpPr>
            <p:cNvPr id="11" name="Freeform 11"/>
            <p:cNvSpPr/>
            <p:nvPr/>
          </p:nvSpPr>
          <p:spPr>
            <a:xfrm>
              <a:off x="0" y="0"/>
              <a:ext cx="547751" cy="105537"/>
            </a:xfrm>
            <a:custGeom>
              <a:avLst/>
              <a:gdLst/>
              <a:ahLst/>
              <a:cxnLst/>
              <a:rect l="l" t="t" r="r" b="b"/>
              <a:pathLst>
                <a:path w="547751" h="105537">
                  <a:moveTo>
                    <a:pt x="0" y="0"/>
                  </a:moveTo>
                  <a:lnTo>
                    <a:pt x="547751" y="0"/>
                  </a:lnTo>
                  <a:lnTo>
                    <a:pt x="547751" y="105537"/>
                  </a:lnTo>
                  <a:lnTo>
                    <a:pt x="0" y="105537"/>
                  </a:lnTo>
                  <a:close/>
                </a:path>
              </a:pathLst>
            </a:custGeom>
            <a:solidFill>
              <a:srgbClr val="5AE0A7"/>
            </a:solidFill>
          </p:spPr>
          <p:txBody>
            <a:bodyPr/>
            <a:lstStyle/>
            <a:p>
              <a:endParaRPr lang="en-US"/>
            </a:p>
          </p:txBody>
        </p:sp>
      </p:grpSp>
      <p:grpSp>
        <p:nvGrpSpPr>
          <p:cNvPr id="12" name="Group 12"/>
          <p:cNvGrpSpPr/>
          <p:nvPr/>
        </p:nvGrpSpPr>
        <p:grpSpPr>
          <a:xfrm>
            <a:off x="14262026" y="5687794"/>
            <a:ext cx="2615802" cy="461665"/>
            <a:chOff x="0" y="0"/>
            <a:chExt cx="3487736" cy="615554"/>
          </a:xfrm>
        </p:grpSpPr>
        <p:sp>
          <p:nvSpPr>
            <p:cNvPr id="13" name="Freeform 13"/>
            <p:cNvSpPr/>
            <p:nvPr/>
          </p:nvSpPr>
          <p:spPr>
            <a:xfrm>
              <a:off x="0" y="0"/>
              <a:ext cx="3487736" cy="615554"/>
            </a:xfrm>
            <a:custGeom>
              <a:avLst/>
              <a:gdLst/>
              <a:ahLst/>
              <a:cxnLst/>
              <a:rect l="l" t="t" r="r" b="b"/>
              <a:pathLst>
                <a:path w="3487736" h="615554">
                  <a:moveTo>
                    <a:pt x="0" y="0"/>
                  </a:moveTo>
                  <a:lnTo>
                    <a:pt x="3487736" y="0"/>
                  </a:lnTo>
                  <a:lnTo>
                    <a:pt x="3487736" y="615554"/>
                  </a:lnTo>
                  <a:lnTo>
                    <a:pt x="0" y="615554"/>
                  </a:lnTo>
                  <a:close/>
                </a:path>
              </a:pathLst>
            </a:custGeom>
            <a:solidFill>
              <a:srgbClr val="000000">
                <a:alpha val="0"/>
              </a:srgbClr>
            </a:solidFill>
          </p:spPr>
          <p:txBody>
            <a:bodyPr/>
            <a:lstStyle/>
            <a:p>
              <a:endParaRPr lang="en-US"/>
            </a:p>
          </p:txBody>
        </p:sp>
        <p:sp>
          <p:nvSpPr>
            <p:cNvPr id="14" name="TextBox 14"/>
            <p:cNvSpPr txBox="1"/>
            <p:nvPr/>
          </p:nvSpPr>
          <p:spPr>
            <a:xfrm>
              <a:off x="0" y="-9525"/>
              <a:ext cx="3487736" cy="625079"/>
            </a:xfrm>
            <a:prstGeom prst="rect">
              <a:avLst/>
            </a:prstGeom>
          </p:spPr>
          <p:txBody>
            <a:bodyPr lIns="0" tIns="0" rIns="0" bIns="0" rtlCol="0" anchor="t"/>
            <a:lstStyle/>
            <a:p>
              <a:pPr algn="l">
                <a:lnSpc>
                  <a:spcPts val="2520"/>
                </a:lnSpc>
              </a:pPr>
              <a:r>
                <a:rPr lang="en-US" sz="2100" b="1">
                  <a:solidFill>
                    <a:srgbClr val="5AE0A7"/>
                  </a:solidFill>
                  <a:latin typeface="Barlow Bold"/>
                  <a:ea typeface="Barlow Bold"/>
                  <a:cs typeface="Barlow Bold"/>
                  <a:sym typeface="Barlow Bold"/>
                </a:rPr>
                <a:t>LinkedIn</a:t>
              </a:r>
            </a:p>
          </p:txBody>
        </p:sp>
      </p:grpSp>
      <p:grpSp>
        <p:nvGrpSpPr>
          <p:cNvPr id="15" name="Group 15"/>
          <p:cNvGrpSpPr/>
          <p:nvPr/>
        </p:nvGrpSpPr>
        <p:grpSpPr>
          <a:xfrm>
            <a:off x="14231679" y="6146228"/>
            <a:ext cx="4003425" cy="415438"/>
            <a:chOff x="0" y="0"/>
            <a:chExt cx="5337900" cy="553918"/>
          </a:xfrm>
        </p:grpSpPr>
        <p:sp>
          <p:nvSpPr>
            <p:cNvPr id="16" name="Freeform 16"/>
            <p:cNvSpPr/>
            <p:nvPr/>
          </p:nvSpPr>
          <p:spPr>
            <a:xfrm>
              <a:off x="0" y="0"/>
              <a:ext cx="5337900" cy="553918"/>
            </a:xfrm>
            <a:custGeom>
              <a:avLst/>
              <a:gdLst/>
              <a:ahLst/>
              <a:cxnLst/>
              <a:rect l="l" t="t" r="r" b="b"/>
              <a:pathLst>
                <a:path w="5337900" h="553918">
                  <a:moveTo>
                    <a:pt x="0" y="0"/>
                  </a:moveTo>
                  <a:lnTo>
                    <a:pt x="5337900" y="0"/>
                  </a:lnTo>
                  <a:lnTo>
                    <a:pt x="5337900" y="553918"/>
                  </a:lnTo>
                  <a:lnTo>
                    <a:pt x="0" y="553918"/>
                  </a:lnTo>
                  <a:close/>
                </a:path>
              </a:pathLst>
            </a:custGeom>
            <a:solidFill>
              <a:srgbClr val="000000">
                <a:alpha val="0"/>
              </a:srgbClr>
            </a:solidFill>
          </p:spPr>
          <p:txBody>
            <a:bodyPr/>
            <a:lstStyle/>
            <a:p>
              <a:endParaRPr lang="en-US"/>
            </a:p>
          </p:txBody>
        </p:sp>
        <p:sp>
          <p:nvSpPr>
            <p:cNvPr id="17" name="TextBox 17"/>
            <p:cNvSpPr txBox="1"/>
            <p:nvPr/>
          </p:nvSpPr>
          <p:spPr>
            <a:xfrm>
              <a:off x="0" y="-19050"/>
              <a:ext cx="5337900" cy="572968"/>
            </a:xfrm>
            <a:prstGeom prst="rect">
              <a:avLst/>
            </a:prstGeom>
          </p:spPr>
          <p:txBody>
            <a:bodyPr lIns="0" tIns="0" rIns="0" bIns="0" rtlCol="0" anchor="t"/>
            <a:lstStyle/>
            <a:p>
              <a:pPr algn="l">
                <a:lnSpc>
                  <a:spcPts val="2160"/>
                </a:lnSpc>
              </a:pPr>
              <a:r>
                <a:rPr lang="en-US" sz="1800" u="sng">
                  <a:solidFill>
                    <a:srgbClr val="FFFFFF"/>
                  </a:solidFill>
                  <a:latin typeface="Poppins Light"/>
                  <a:ea typeface="Poppins Light"/>
                  <a:cs typeface="Poppins Light"/>
                  <a:sym typeface="Poppins Light"/>
                  <a:hlinkClick r:id="rId5" tooltip="http://www.linkedin/com/in/vineethsai"/>
                </a:rPr>
                <a:t>www.linkedin/com/in/vineethsai</a:t>
              </a:r>
              <a:r>
                <a:rPr lang="en-US" sz="1800">
                  <a:solidFill>
                    <a:srgbClr val="FFFFFF"/>
                  </a:solidFill>
                  <a:latin typeface="Poppins Light"/>
                  <a:ea typeface="Poppins Light"/>
                  <a:cs typeface="Poppins Light"/>
                  <a:sym typeface="Poppins Light"/>
                </a:rPr>
                <a:t> </a:t>
              </a:r>
            </a:p>
          </p:txBody>
        </p:sp>
      </p:grpSp>
      <p:grpSp>
        <p:nvGrpSpPr>
          <p:cNvPr id="18" name="Group 18"/>
          <p:cNvGrpSpPr/>
          <p:nvPr/>
        </p:nvGrpSpPr>
        <p:grpSpPr>
          <a:xfrm>
            <a:off x="13512090" y="5678950"/>
            <a:ext cx="584727" cy="584727"/>
            <a:chOff x="0" y="0"/>
            <a:chExt cx="779636" cy="779636"/>
          </a:xfrm>
        </p:grpSpPr>
        <p:sp>
          <p:nvSpPr>
            <p:cNvPr id="19" name="Freeform 19"/>
            <p:cNvSpPr/>
            <p:nvPr/>
          </p:nvSpPr>
          <p:spPr>
            <a:xfrm>
              <a:off x="0" y="0"/>
              <a:ext cx="779653" cy="779653"/>
            </a:xfrm>
            <a:custGeom>
              <a:avLst/>
              <a:gdLst/>
              <a:ahLst/>
              <a:cxnLst/>
              <a:rect l="l" t="t" r="r" b="b"/>
              <a:pathLst>
                <a:path w="779653" h="779653">
                  <a:moveTo>
                    <a:pt x="0" y="389763"/>
                  </a:moveTo>
                  <a:cubicBezTo>
                    <a:pt x="0" y="174498"/>
                    <a:pt x="174498" y="0"/>
                    <a:pt x="389763" y="0"/>
                  </a:cubicBezTo>
                  <a:cubicBezTo>
                    <a:pt x="605028" y="0"/>
                    <a:pt x="779653" y="174498"/>
                    <a:pt x="779653" y="389763"/>
                  </a:cubicBezTo>
                  <a:cubicBezTo>
                    <a:pt x="779653" y="605028"/>
                    <a:pt x="605155" y="779653"/>
                    <a:pt x="389763" y="779653"/>
                  </a:cubicBezTo>
                  <a:cubicBezTo>
                    <a:pt x="174371" y="779653"/>
                    <a:pt x="0" y="605155"/>
                    <a:pt x="0" y="389763"/>
                  </a:cubicBezTo>
                  <a:close/>
                </a:path>
              </a:pathLst>
            </a:custGeom>
            <a:solidFill>
              <a:srgbClr val="5AE0A7"/>
            </a:solidFill>
          </p:spPr>
          <p:txBody>
            <a:bodyPr/>
            <a:lstStyle/>
            <a:p>
              <a:endParaRPr lang="en-US"/>
            </a:p>
          </p:txBody>
        </p:sp>
      </p:grpSp>
      <p:grpSp>
        <p:nvGrpSpPr>
          <p:cNvPr id="20" name="Group 20"/>
          <p:cNvGrpSpPr/>
          <p:nvPr/>
        </p:nvGrpSpPr>
        <p:grpSpPr>
          <a:xfrm>
            <a:off x="13677299" y="5882472"/>
            <a:ext cx="253833" cy="177684"/>
            <a:chOff x="0" y="0"/>
            <a:chExt cx="338444" cy="236912"/>
          </a:xfrm>
        </p:grpSpPr>
        <p:sp>
          <p:nvSpPr>
            <p:cNvPr id="21" name="Freeform 21" descr="Envelope"/>
            <p:cNvSpPr/>
            <p:nvPr/>
          </p:nvSpPr>
          <p:spPr>
            <a:xfrm>
              <a:off x="0" y="0"/>
              <a:ext cx="338455" cy="236855"/>
            </a:xfrm>
            <a:custGeom>
              <a:avLst/>
              <a:gdLst/>
              <a:ahLst/>
              <a:cxnLst/>
              <a:rect l="l" t="t" r="r" b="b"/>
              <a:pathLst>
                <a:path w="338455" h="236855">
                  <a:moveTo>
                    <a:pt x="0" y="0"/>
                  </a:moveTo>
                  <a:lnTo>
                    <a:pt x="0" y="236855"/>
                  </a:lnTo>
                  <a:lnTo>
                    <a:pt x="338455" y="236855"/>
                  </a:lnTo>
                  <a:lnTo>
                    <a:pt x="338455" y="0"/>
                  </a:lnTo>
                  <a:lnTo>
                    <a:pt x="0" y="0"/>
                  </a:lnTo>
                  <a:close/>
                  <a:moveTo>
                    <a:pt x="175133" y="147701"/>
                  </a:moveTo>
                  <a:cubicBezTo>
                    <a:pt x="171704" y="151130"/>
                    <a:pt x="166624" y="151130"/>
                    <a:pt x="163322" y="147701"/>
                  </a:cubicBezTo>
                  <a:lnTo>
                    <a:pt x="38100" y="25400"/>
                  </a:lnTo>
                  <a:lnTo>
                    <a:pt x="300736" y="25400"/>
                  </a:lnTo>
                  <a:lnTo>
                    <a:pt x="175133" y="147701"/>
                  </a:lnTo>
                  <a:close/>
                  <a:moveTo>
                    <a:pt x="107823" y="117221"/>
                  </a:moveTo>
                  <a:lnTo>
                    <a:pt x="25400" y="200152"/>
                  </a:lnTo>
                  <a:lnTo>
                    <a:pt x="25400" y="36322"/>
                  </a:lnTo>
                  <a:lnTo>
                    <a:pt x="107950" y="117094"/>
                  </a:lnTo>
                  <a:close/>
                  <a:moveTo>
                    <a:pt x="120269" y="128905"/>
                  </a:moveTo>
                  <a:lnTo>
                    <a:pt x="152019" y="159766"/>
                  </a:lnTo>
                  <a:cubicBezTo>
                    <a:pt x="157099" y="164465"/>
                    <a:pt x="163449" y="167005"/>
                    <a:pt x="169799" y="167005"/>
                  </a:cubicBezTo>
                  <a:cubicBezTo>
                    <a:pt x="176149" y="167005"/>
                    <a:pt x="182499" y="164465"/>
                    <a:pt x="187579" y="159766"/>
                  </a:cubicBezTo>
                  <a:lnTo>
                    <a:pt x="219329" y="128905"/>
                  </a:lnTo>
                  <a:lnTo>
                    <a:pt x="301371" y="211455"/>
                  </a:lnTo>
                  <a:lnTo>
                    <a:pt x="37592" y="211455"/>
                  </a:lnTo>
                  <a:lnTo>
                    <a:pt x="120142" y="128905"/>
                  </a:lnTo>
                  <a:close/>
                  <a:moveTo>
                    <a:pt x="230505" y="117094"/>
                  </a:moveTo>
                  <a:lnTo>
                    <a:pt x="313055" y="36703"/>
                  </a:lnTo>
                  <a:lnTo>
                    <a:pt x="313055" y="199644"/>
                  </a:lnTo>
                  <a:lnTo>
                    <a:pt x="230505" y="117094"/>
                  </a:lnTo>
                  <a:close/>
                </a:path>
              </a:pathLst>
            </a:custGeom>
            <a:solidFill>
              <a:srgbClr val="000000"/>
            </a:solidFill>
          </p:spPr>
          <p:txBody>
            <a:bodyPr/>
            <a:lstStyle/>
            <a:p>
              <a:endParaRPr lang="en-US"/>
            </a:p>
          </p:txBody>
        </p:sp>
      </p:grpSp>
      <p:grpSp>
        <p:nvGrpSpPr>
          <p:cNvPr id="22" name="Group 22"/>
          <p:cNvGrpSpPr/>
          <p:nvPr/>
        </p:nvGrpSpPr>
        <p:grpSpPr>
          <a:xfrm>
            <a:off x="1322142" y="2228850"/>
            <a:ext cx="4878633" cy="5824359"/>
            <a:chOff x="0" y="0"/>
            <a:chExt cx="6504844" cy="7765812"/>
          </a:xfrm>
        </p:grpSpPr>
        <p:sp>
          <p:nvSpPr>
            <p:cNvPr id="23" name="Freeform 23"/>
            <p:cNvSpPr/>
            <p:nvPr/>
          </p:nvSpPr>
          <p:spPr>
            <a:xfrm>
              <a:off x="0" y="0"/>
              <a:ext cx="6504813" cy="7765796"/>
            </a:xfrm>
            <a:custGeom>
              <a:avLst/>
              <a:gdLst/>
              <a:ahLst/>
              <a:cxnLst/>
              <a:rect l="l" t="t" r="r" b="b"/>
              <a:pathLst>
                <a:path w="6504813" h="7765796">
                  <a:moveTo>
                    <a:pt x="0" y="0"/>
                  </a:moveTo>
                  <a:lnTo>
                    <a:pt x="6504813" y="0"/>
                  </a:lnTo>
                  <a:lnTo>
                    <a:pt x="6504813" y="7765796"/>
                  </a:lnTo>
                  <a:lnTo>
                    <a:pt x="0" y="7765796"/>
                  </a:lnTo>
                  <a:close/>
                </a:path>
              </a:pathLst>
            </a:custGeom>
            <a:solidFill>
              <a:srgbClr val="5AE0A7"/>
            </a:solidFill>
          </p:spPr>
          <p:txBody>
            <a:bodyPr/>
            <a:lstStyle/>
            <a:p>
              <a:endParaRPr lang="en-US"/>
            </a:p>
          </p:txBody>
        </p:sp>
      </p:grpSp>
      <p:sp>
        <p:nvSpPr>
          <p:cNvPr id="24" name="Freeform 24" descr="white transparent gradient shadow"/>
          <p:cNvSpPr/>
          <p:nvPr/>
        </p:nvSpPr>
        <p:spPr>
          <a:xfrm rot="-3593999">
            <a:off x="65831" y="3191881"/>
            <a:ext cx="4436803" cy="976097"/>
          </a:xfrm>
          <a:custGeom>
            <a:avLst/>
            <a:gdLst/>
            <a:ahLst/>
            <a:cxnLst/>
            <a:rect l="l" t="t" r="r" b="b"/>
            <a:pathLst>
              <a:path w="4436803" h="976097">
                <a:moveTo>
                  <a:pt x="0" y="0"/>
                </a:moveTo>
                <a:lnTo>
                  <a:pt x="4436803" y="0"/>
                </a:lnTo>
                <a:lnTo>
                  <a:pt x="4436803" y="976097"/>
                </a:lnTo>
                <a:lnTo>
                  <a:pt x="0" y="976097"/>
                </a:lnTo>
                <a:lnTo>
                  <a:pt x="0" y="0"/>
                </a:lnTo>
                <a:close/>
              </a:path>
            </a:pathLst>
          </a:custGeom>
          <a:blipFill>
            <a:blip r:embed="rId6"/>
            <a:stretch>
              <a:fillRect/>
            </a:stretch>
          </a:blipFill>
        </p:spPr>
        <p:txBody>
          <a:bodyPr/>
          <a:lstStyle/>
          <a:p>
            <a:endParaRPr lang="en-US"/>
          </a:p>
        </p:txBody>
      </p:sp>
      <p:grpSp>
        <p:nvGrpSpPr>
          <p:cNvPr id="25" name="Group 25"/>
          <p:cNvGrpSpPr/>
          <p:nvPr/>
        </p:nvGrpSpPr>
        <p:grpSpPr>
          <a:xfrm>
            <a:off x="9144000" y="9544692"/>
            <a:ext cx="8081585" cy="346248"/>
            <a:chOff x="0" y="0"/>
            <a:chExt cx="10775446" cy="461664"/>
          </a:xfrm>
        </p:grpSpPr>
        <p:sp>
          <p:nvSpPr>
            <p:cNvPr id="26" name="Freeform 26"/>
            <p:cNvSpPr/>
            <p:nvPr/>
          </p:nvSpPr>
          <p:spPr>
            <a:xfrm>
              <a:off x="0" y="0"/>
              <a:ext cx="10775446" cy="461664"/>
            </a:xfrm>
            <a:custGeom>
              <a:avLst/>
              <a:gdLst/>
              <a:ahLst/>
              <a:cxnLst/>
              <a:rect l="l" t="t" r="r" b="b"/>
              <a:pathLst>
                <a:path w="10775446" h="461664">
                  <a:moveTo>
                    <a:pt x="0" y="0"/>
                  </a:moveTo>
                  <a:lnTo>
                    <a:pt x="10775446" y="0"/>
                  </a:lnTo>
                  <a:lnTo>
                    <a:pt x="10775446" y="461664"/>
                  </a:lnTo>
                  <a:lnTo>
                    <a:pt x="0" y="461664"/>
                  </a:lnTo>
                  <a:close/>
                </a:path>
              </a:pathLst>
            </a:custGeom>
            <a:solidFill>
              <a:srgbClr val="000000">
                <a:alpha val="0"/>
              </a:srgbClr>
            </a:solidFill>
          </p:spPr>
          <p:txBody>
            <a:bodyPr/>
            <a:lstStyle/>
            <a:p>
              <a:endParaRPr lang="en-US"/>
            </a:p>
          </p:txBody>
        </p:sp>
        <p:sp>
          <p:nvSpPr>
            <p:cNvPr id="27" name="TextBox 27"/>
            <p:cNvSpPr txBox="1"/>
            <p:nvPr/>
          </p:nvSpPr>
          <p:spPr>
            <a:xfrm>
              <a:off x="0" y="-19050"/>
              <a:ext cx="10775446" cy="480714"/>
            </a:xfrm>
            <a:prstGeom prst="rect">
              <a:avLst/>
            </a:prstGeom>
          </p:spPr>
          <p:txBody>
            <a:bodyPr lIns="0" tIns="0" rIns="0" bIns="0" rtlCol="0" anchor="t"/>
            <a:lstStyle/>
            <a:p>
              <a:pPr algn="r">
                <a:lnSpc>
                  <a:spcPts val="1620"/>
                </a:lnSpc>
              </a:pPr>
              <a:r>
                <a:rPr lang="en-US" sz="1350">
                  <a:solidFill>
                    <a:srgbClr val="FFFFFF"/>
                  </a:solidFill>
                  <a:latin typeface="Poppins Light"/>
                  <a:ea typeface="Poppins Light"/>
                  <a:cs typeface="Poppins Light"/>
                  <a:sym typeface="Poppins Light"/>
                </a:rPr>
                <a:t>© Author. This work is licensed under Creative Commons Attribution 4.0 International</a:t>
              </a:r>
            </a:p>
          </p:txBody>
        </p:sp>
      </p:grpSp>
      <p:grpSp>
        <p:nvGrpSpPr>
          <p:cNvPr id="28" name="Group 28"/>
          <p:cNvGrpSpPr/>
          <p:nvPr/>
        </p:nvGrpSpPr>
        <p:grpSpPr>
          <a:xfrm>
            <a:off x="17323594" y="9544692"/>
            <a:ext cx="491993" cy="346248"/>
            <a:chOff x="0" y="0"/>
            <a:chExt cx="655990" cy="461664"/>
          </a:xfrm>
        </p:grpSpPr>
        <p:sp>
          <p:nvSpPr>
            <p:cNvPr id="29" name="Freeform 29"/>
            <p:cNvSpPr/>
            <p:nvPr/>
          </p:nvSpPr>
          <p:spPr>
            <a:xfrm>
              <a:off x="0" y="0"/>
              <a:ext cx="655990" cy="461664"/>
            </a:xfrm>
            <a:custGeom>
              <a:avLst/>
              <a:gdLst/>
              <a:ahLst/>
              <a:cxnLst/>
              <a:rect l="l" t="t" r="r" b="b"/>
              <a:pathLst>
                <a:path w="655990" h="461664">
                  <a:moveTo>
                    <a:pt x="0" y="0"/>
                  </a:moveTo>
                  <a:lnTo>
                    <a:pt x="655990" y="0"/>
                  </a:lnTo>
                  <a:lnTo>
                    <a:pt x="655990" y="461664"/>
                  </a:lnTo>
                  <a:lnTo>
                    <a:pt x="0" y="461664"/>
                  </a:lnTo>
                  <a:close/>
                </a:path>
              </a:pathLst>
            </a:custGeom>
            <a:solidFill>
              <a:srgbClr val="000000">
                <a:alpha val="0"/>
              </a:srgbClr>
            </a:solidFill>
          </p:spPr>
          <p:txBody>
            <a:bodyPr/>
            <a:lstStyle/>
            <a:p>
              <a:endParaRPr lang="en-US"/>
            </a:p>
          </p:txBody>
        </p:sp>
        <p:sp>
          <p:nvSpPr>
            <p:cNvPr id="30" name="TextBox 30"/>
            <p:cNvSpPr txBox="1"/>
            <p:nvPr/>
          </p:nvSpPr>
          <p:spPr>
            <a:xfrm>
              <a:off x="0" y="-9525"/>
              <a:ext cx="655990" cy="471189"/>
            </a:xfrm>
            <a:prstGeom prst="rect">
              <a:avLst/>
            </a:prstGeom>
          </p:spPr>
          <p:txBody>
            <a:bodyPr lIns="0" tIns="0" rIns="0" bIns="0" rtlCol="0" anchor="t"/>
            <a:lstStyle/>
            <a:p>
              <a:pPr algn="r">
                <a:lnSpc>
                  <a:spcPts val="1620"/>
                </a:lnSpc>
              </a:pPr>
              <a:r>
                <a:rPr lang="en-US" sz="1350">
                  <a:solidFill>
                    <a:srgbClr val="FFFFFF"/>
                  </a:solidFill>
                  <a:latin typeface="Barlow"/>
                  <a:ea typeface="Barlow"/>
                  <a:cs typeface="Barlow"/>
                  <a:sym typeface="Barlow"/>
                </a:rPr>
                <a:t>2</a:t>
              </a:r>
            </a:p>
          </p:txBody>
        </p:sp>
      </p:grpSp>
      <p:sp>
        <p:nvSpPr>
          <p:cNvPr id="31" name="Freeform 31" descr="A person speaking at a conference  AI-generated content may be incorrect."/>
          <p:cNvSpPr/>
          <p:nvPr/>
        </p:nvSpPr>
        <p:spPr>
          <a:xfrm>
            <a:off x="1460254" y="2353866"/>
            <a:ext cx="4602408" cy="5579268"/>
          </a:xfrm>
          <a:custGeom>
            <a:avLst/>
            <a:gdLst/>
            <a:ahLst/>
            <a:cxnLst/>
            <a:rect l="l" t="t" r="r" b="b"/>
            <a:pathLst>
              <a:path w="4602408" h="5579268">
                <a:moveTo>
                  <a:pt x="0" y="0"/>
                </a:moveTo>
                <a:lnTo>
                  <a:pt x="4602408" y="0"/>
                </a:lnTo>
                <a:lnTo>
                  <a:pt x="4602408" y="5579268"/>
                </a:lnTo>
                <a:lnTo>
                  <a:pt x="0" y="5579268"/>
                </a:lnTo>
                <a:lnTo>
                  <a:pt x="0" y="0"/>
                </a:lnTo>
                <a:close/>
              </a:path>
            </a:pathLst>
          </a:custGeom>
          <a:blipFill>
            <a:blip r:embed="rId7"/>
            <a:stretch>
              <a:fillRect l="-40909" r="-40909" b="-30"/>
            </a:stretch>
          </a:blipFill>
        </p:spPr>
        <p:txBody>
          <a:bodyPr/>
          <a:lstStyle/>
          <a:p>
            <a:endParaRPr lang="en-US"/>
          </a:p>
        </p:txBody>
      </p:sp>
      <p:pic>
        <p:nvPicPr>
          <p:cNvPr id="32" name="Picture 31">
            <a:extLst>
              <a:ext uri="{FF2B5EF4-FFF2-40B4-BE49-F238E27FC236}">
                <a16:creationId xmlns:a16="http://schemas.microsoft.com/office/drawing/2014/main" id="{EC5713E0-99D9-FAE9-E0CE-77CC01D15F06}"/>
              </a:ext>
            </a:extLst>
          </p:cNvPr>
          <p:cNvPicPr>
            <a:picLocks noChangeAspect="1"/>
          </p:cNvPicPr>
          <p:nvPr/>
        </p:nvPicPr>
        <p:blipFill>
          <a:blip r:embed="rId8"/>
          <a:stretch>
            <a:fillRect/>
          </a:stretch>
        </p:blipFill>
        <p:spPr>
          <a:xfrm>
            <a:off x="9762903" y="5678950"/>
            <a:ext cx="3111500" cy="31115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Blurred Star Light Blue"/>
          <p:cNvSpPr/>
          <p:nvPr/>
        </p:nvSpPr>
        <p:spPr>
          <a:xfrm>
            <a:off x="3803626" y="-4114800"/>
            <a:ext cx="8473205" cy="8229600"/>
          </a:xfrm>
          <a:custGeom>
            <a:avLst/>
            <a:gdLst/>
            <a:ahLst/>
            <a:cxnLst/>
            <a:rect l="l" t="t" r="r" b="b"/>
            <a:pathLst>
              <a:path w="8473205" h="8229600">
                <a:moveTo>
                  <a:pt x="0" y="0"/>
                </a:moveTo>
                <a:lnTo>
                  <a:pt x="8473204" y="0"/>
                </a:lnTo>
                <a:lnTo>
                  <a:pt x="8473204" y="8229600"/>
                </a:lnTo>
                <a:lnTo>
                  <a:pt x="0" y="8229600"/>
                </a:lnTo>
                <a:lnTo>
                  <a:pt x="0" y="0"/>
                </a:lnTo>
                <a:close/>
              </a:path>
            </a:pathLst>
          </a:custGeom>
          <a:blipFill>
            <a:blip r:embed="rId3"/>
            <a:stretch>
              <a:fillRect/>
            </a:stretch>
          </a:blipFill>
        </p:spPr>
        <p:txBody>
          <a:bodyPr/>
          <a:lstStyle/>
          <a:p>
            <a:endParaRPr lang="en-US"/>
          </a:p>
        </p:txBody>
      </p:sp>
      <p:sp>
        <p:nvSpPr>
          <p:cNvPr id="3" name="Freeform 3" descr="abstract technology futuristic"/>
          <p:cNvSpPr/>
          <p:nvPr/>
        </p:nvSpPr>
        <p:spPr>
          <a:xfrm>
            <a:off x="12276830" y="8960816"/>
            <a:ext cx="6432087" cy="594968"/>
          </a:xfrm>
          <a:custGeom>
            <a:avLst/>
            <a:gdLst/>
            <a:ahLst/>
            <a:cxnLst/>
            <a:rect l="l" t="t" r="r" b="b"/>
            <a:pathLst>
              <a:path w="6432087" h="594968">
                <a:moveTo>
                  <a:pt x="0" y="0"/>
                </a:moveTo>
                <a:lnTo>
                  <a:pt x="6432087" y="0"/>
                </a:lnTo>
                <a:lnTo>
                  <a:pt x="6432087" y="594968"/>
                </a:lnTo>
                <a:lnTo>
                  <a:pt x="0" y="5949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105596" y="1434039"/>
            <a:ext cx="16119987" cy="1061769"/>
            <a:chOff x="0" y="0"/>
            <a:chExt cx="21493316" cy="1415692"/>
          </a:xfrm>
        </p:grpSpPr>
        <p:sp>
          <p:nvSpPr>
            <p:cNvPr id="5" name="Freeform 5"/>
            <p:cNvSpPr/>
            <p:nvPr/>
          </p:nvSpPr>
          <p:spPr>
            <a:xfrm>
              <a:off x="0" y="0"/>
              <a:ext cx="21493316" cy="1415692"/>
            </a:xfrm>
            <a:custGeom>
              <a:avLst/>
              <a:gdLst/>
              <a:ahLst/>
              <a:cxnLst/>
              <a:rect l="l" t="t" r="r" b="b"/>
              <a:pathLst>
                <a:path w="21493316" h="1415692">
                  <a:moveTo>
                    <a:pt x="0" y="0"/>
                  </a:moveTo>
                  <a:lnTo>
                    <a:pt x="21493316" y="0"/>
                  </a:lnTo>
                  <a:lnTo>
                    <a:pt x="21493316" y="1415692"/>
                  </a:lnTo>
                  <a:lnTo>
                    <a:pt x="0" y="1415692"/>
                  </a:lnTo>
                  <a:close/>
                </a:path>
              </a:pathLst>
            </a:custGeom>
            <a:solidFill>
              <a:srgbClr val="000000">
                <a:alpha val="0"/>
              </a:srgbClr>
            </a:solidFill>
          </p:spPr>
          <p:txBody>
            <a:bodyPr/>
            <a:lstStyle/>
            <a:p>
              <a:endParaRPr lang="en-US"/>
            </a:p>
          </p:txBody>
        </p:sp>
        <p:sp>
          <p:nvSpPr>
            <p:cNvPr id="6" name="TextBox 6"/>
            <p:cNvSpPr txBox="1"/>
            <p:nvPr/>
          </p:nvSpPr>
          <p:spPr>
            <a:xfrm>
              <a:off x="0" y="-19050"/>
              <a:ext cx="21493316" cy="1434742"/>
            </a:xfrm>
            <a:prstGeom prst="rect">
              <a:avLst/>
            </a:prstGeom>
          </p:spPr>
          <p:txBody>
            <a:bodyPr lIns="0" tIns="0" rIns="0" bIns="0" rtlCol="0" anchor="t"/>
            <a:lstStyle/>
            <a:p>
              <a:pPr algn="l">
                <a:lnSpc>
                  <a:spcPts val="7200"/>
                </a:lnSpc>
              </a:pPr>
              <a:r>
                <a:rPr lang="en-US" sz="6000" b="1">
                  <a:solidFill>
                    <a:srgbClr val="FFFFFF"/>
                  </a:solidFill>
                  <a:latin typeface="Barlow Bold"/>
                  <a:ea typeface="Barlow Bold"/>
                  <a:cs typeface="Barlow Bold"/>
                  <a:sym typeface="Barlow Bold"/>
                </a:rPr>
                <a:t>Introduction to ATBMF</a:t>
              </a:r>
            </a:p>
          </p:txBody>
        </p:sp>
      </p:grpSp>
      <p:grpSp>
        <p:nvGrpSpPr>
          <p:cNvPr id="7" name="Group 7"/>
          <p:cNvGrpSpPr/>
          <p:nvPr/>
        </p:nvGrpSpPr>
        <p:grpSpPr>
          <a:xfrm>
            <a:off x="1298079" y="3340013"/>
            <a:ext cx="410766" cy="79125"/>
            <a:chOff x="0" y="0"/>
            <a:chExt cx="547688" cy="105500"/>
          </a:xfrm>
        </p:grpSpPr>
        <p:sp>
          <p:nvSpPr>
            <p:cNvPr id="8" name="Freeform 8"/>
            <p:cNvSpPr/>
            <p:nvPr/>
          </p:nvSpPr>
          <p:spPr>
            <a:xfrm>
              <a:off x="0" y="0"/>
              <a:ext cx="547751" cy="105537"/>
            </a:xfrm>
            <a:custGeom>
              <a:avLst/>
              <a:gdLst/>
              <a:ahLst/>
              <a:cxnLst/>
              <a:rect l="l" t="t" r="r" b="b"/>
              <a:pathLst>
                <a:path w="547751" h="105537">
                  <a:moveTo>
                    <a:pt x="0" y="0"/>
                  </a:moveTo>
                  <a:lnTo>
                    <a:pt x="547751" y="0"/>
                  </a:lnTo>
                  <a:lnTo>
                    <a:pt x="547751" y="105537"/>
                  </a:lnTo>
                  <a:lnTo>
                    <a:pt x="0" y="105537"/>
                  </a:lnTo>
                  <a:close/>
                </a:path>
              </a:pathLst>
            </a:custGeom>
            <a:solidFill>
              <a:srgbClr val="FFFFFF"/>
            </a:solidFill>
          </p:spPr>
          <p:txBody>
            <a:bodyPr/>
            <a:lstStyle/>
            <a:p>
              <a:endParaRPr lang="en-US"/>
            </a:p>
          </p:txBody>
        </p:sp>
      </p:grpSp>
      <p:grpSp>
        <p:nvGrpSpPr>
          <p:cNvPr id="9" name="Group 9"/>
          <p:cNvGrpSpPr/>
          <p:nvPr/>
        </p:nvGrpSpPr>
        <p:grpSpPr>
          <a:xfrm>
            <a:off x="9144000" y="9544692"/>
            <a:ext cx="8081585" cy="346248"/>
            <a:chOff x="0" y="0"/>
            <a:chExt cx="10775446" cy="461664"/>
          </a:xfrm>
        </p:grpSpPr>
        <p:sp>
          <p:nvSpPr>
            <p:cNvPr id="10" name="Freeform 10"/>
            <p:cNvSpPr/>
            <p:nvPr/>
          </p:nvSpPr>
          <p:spPr>
            <a:xfrm>
              <a:off x="0" y="0"/>
              <a:ext cx="10775446" cy="461664"/>
            </a:xfrm>
            <a:custGeom>
              <a:avLst/>
              <a:gdLst/>
              <a:ahLst/>
              <a:cxnLst/>
              <a:rect l="l" t="t" r="r" b="b"/>
              <a:pathLst>
                <a:path w="10775446" h="461664">
                  <a:moveTo>
                    <a:pt x="0" y="0"/>
                  </a:moveTo>
                  <a:lnTo>
                    <a:pt x="10775446" y="0"/>
                  </a:lnTo>
                  <a:lnTo>
                    <a:pt x="10775446" y="461664"/>
                  </a:lnTo>
                  <a:lnTo>
                    <a:pt x="0" y="461664"/>
                  </a:lnTo>
                  <a:close/>
                </a:path>
              </a:pathLst>
            </a:custGeom>
            <a:solidFill>
              <a:srgbClr val="000000">
                <a:alpha val="0"/>
              </a:srgbClr>
            </a:solidFill>
          </p:spPr>
          <p:txBody>
            <a:bodyPr/>
            <a:lstStyle/>
            <a:p>
              <a:endParaRPr lang="en-US"/>
            </a:p>
          </p:txBody>
        </p:sp>
        <p:sp>
          <p:nvSpPr>
            <p:cNvPr id="11" name="TextBox 11"/>
            <p:cNvSpPr txBox="1"/>
            <p:nvPr/>
          </p:nvSpPr>
          <p:spPr>
            <a:xfrm>
              <a:off x="0" y="-19050"/>
              <a:ext cx="10775446" cy="480714"/>
            </a:xfrm>
            <a:prstGeom prst="rect">
              <a:avLst/>
            </a:prstGeom>
          </p:spPr>
          <p:txBody>
            <a:bodyPr lIns="0" tIns="0" rIns="0" bIns="0" rtlCol="0" anchor="t"/>
            <a:lstStyle/>
            <a:p>
              <a:pPr algn="r">
                <a:lnSpc>
                  <a:spcPts val="1620"/>
                </a:lnSpc>
              </a:pPr>
              <a:r>
                <a:rPr lang="en-US" sz="1350">
                  <a:solidFill>
                    <a:srgbClr val="FFFFFF"/>
                  </a:solidFill>
                  <a:latin typeface="Poppins Light"/>
                  <a:ea typeface="Poppins Light"/>
                  <a:cs typeface="Poppins Light"/>
                  <a:sym typeface="Poppins Light"/>
                </a:rPr>
                <a:t>© Author. This work is licensed under Creative Commons Attribution 4.0 International</a:t>
              </a:r>
            </a:p>
          </p:txBody>
        </p:sp>
      </p:grpSp>
      <p:grpSp>
        <p:nvGrpSpPr>
          <p:cNvPr id="12" name="Group 12"/>
          <p:cNvGrpSpPr/>
          <p:nvPr/>
        </p:nvGrpSpPr>
        <p:grpSpPr>
          <a:xfrm>
            <a:off x="17323594" y="9544692"/>
            <a:ext cx="491993" cy="346248"/>
            <a:chOff x="0" y="0"/>
            <a:chExt cx="655990" cy="461664"/>
          </a:xfrm>
        </p:grpSpPr>
        <p:sp>
          <p:nvSpPr>
            <p:cNvPr id="13" name="Freeform 13"/>
            <p:cNvSpPr/>
            <p:nvPr/>
          </p:nvSpPr>
          <p:spPr>
            <a:xfrm>
              <a:off x="0" y="0"/>
              <a:ext cx="655990" cy="461664"/>
            </a:xfrm>
            <a:custGeom>
              <a:avLst/>
              <a:gdLst/>
              <a:ahLst/>
              <a:cxnLst/>
              <a:rect l="l" t="t" r="r" b="b"/>
              <a:pathLst>
                <a:path w="655990" h="461664">
                  <a:moveTo>
                    <a:pt x="0" y="0"/>
                  </a:moveTo>
                  <a:lnTo>
                    <a:pt x="655990" y="0"/>
                  </a:lnTo>
                  <a:lnTo>
                    <a:pt x="655990" y="461664"/>
                  </a:lnTo>
                  <a:lnTo>
                    <a:pt x="0" y="461664"/>
                  </a:lnTo>
                  <a:close/>
                </a:path>
              </a:pathLst>
            </a:custGeom>
            <a:solidFill>
              <a:srgbClr val="000000">
                <a:alpha val="0"/>
              </a:srgbClr>
            </a:solidFill>
          </p:spPr>
          <p:txBody>
            <a:bodyPr/>
            <a:lstStyle/>
            <a:p>
              <a:endParaRPr lang="en-US"/>
            </a:p>
          </p:txBody>
        </p:sp>
        <p:sp>
          <p:nvSpPr>
            <p:cNvPr id="14" name="TextBox 14"/>
            <p:cNvSpPr txBox="1"/>
            <p:nvPr/>
          </p:nvSpPr>
          <p:spPr>
            <a:xfrm>
              <a:off x="0" y="-9525"/>
              <a:ext cx="655990" cy="471189"/>
            </a:xfrm>
            <a:prstGeom prst="rect">
              <a:avLst/>
            </a:prstGeom>
          </p:spPr>
          <p:txBody>
            <a:bodyPr lIns="0" tIns="0" rIns="0" bIns="0" rtlCol="0" anchor="t"/>
            <a:lstStyle/>
            <a:p>
              <a:pPr algn="r">
                <a:lnSpc>
                  <a:spcPts val="1620"/>
                </a:lnSpc>
              </a:pPr>
              <a:r>
                <a:rPr lang="en-US" sz="1350">
                  <a:solidFill>
                    <a:srgbClr val="FFFFFF"/>
                  </a:solidFill>
                  <a:latin typeface="Barlow"/>
                  <a:ea typeface="Barlow"/>
                  <a:cs typeface="Barlow"/>
                  <a:sym typeface="Barlow"/>
                </a:rPr>
                <a:t>21</a:t>
              </a:r>
            </a:p>
          </p:txBody>
        </p:sp>
      </p:grpSp>
      <p:grpSp>
        <p:nvGrpSpPr>
          <p:cNvPr id="15" name="Group 15"/>
          <p:cNvGrpSpPr/>
          <p:nvPr/>
        </p:nvGrpSpPr>
        <p:grpSpPr>
          <a:xfrm>
            <a:off x="1105598" y="3596540"/>
            <a:ext cx="16709991" cy="5770750"/>
            <a:chOff x="0" y="0"/>
            <a:chExt cx="22279988" cy="7694334"/>
          </a:xfrm>
        </p:grpSpPr>
        <p:sp>
          <p:nvSpPr>
            <p:cNvPr id="16" name="Freeform 16"/>
            <p:cNvSpPr/>
            <p:nvPr/>
          </p:nvSpPr>
          <p:spPr>
            <a:xfrm>
              <a:off x="0" y="0"/>
              <a:ext cx="22279987" cy="7694334"/>
            </a:xfrm>
            <a:custGeom>
              <a:avLst/>
              <a:gdLst/>
              <a:ahLst/>
              <a:cxnLst/>
              <a:rect l="l" t="t" r="r" b="b"/>
              <a:pathLst>
                <a:path w="22279987" h="7694334">
                  <a:moveTo>
                    <a:pt x="0" y="0"/>
                  </a:moveTo>
                  <a:lnTo>
                    <a:pt x="22279987" y="0"/>
                  </a:lnTo>
                  <a:lnTo>
                    <a:pt x="22279987" y="7694334"/>
                  </a:lnTo>
                  <a:lnTo>
                    <a:pt x="0" y="7694334"/>
                  </a:lnTo>
                  <a:close/>
                </a:path>
              </a:pathLst>
            </a:custGeom>
            <a:solidFill>
              <a:srgbClr val="000000">
                <a:alpha val="0"/>
              </a:srgbClr>
            </a:solidFill>
          </p:spPr>
          <p:txBody>
            <a:bodyPr/>
            <a:lstStyle/>
            <a:p>
              <a:endParaRPr lang="en-US"/>
            </a:p>
          </p:txBody>
        </p:sp>
        <p:sp>
          <p:nvSpPr>
            <p:cNvPr id="17" name="TextBox 17"/>
            <p:cNvSpPr txBox="1"/>
            <p:nvPr/>
          </p:nvSpPr>
          <p:spPr>
            <a:xfrm>
              <a:off x="0" y="-66675"/>
              <a:ext cx="22279988" cy="7761009"/>
            </a:xfrm>
            <a:prstGeom prst="rect">
              <a:avLst/>
            </a:prstGeom>
          </p:spPr>
          <p:txBody>
            <a:bodyPr lIns="0" tIns="0" rIns="0" bIns="0" rtlCol="0" anchor="t"/>
            <a:lstStyle/>
            <a:p>
              <a:pPr algn="l">
                <a:lnSpc>
                  <a:spcPts val="3600"/>
                </a:lnSpc>
              </a:pPr>
              <a:r>
                <a:rPr lang="en-US" sz="3000" b="1">
                  <a:solidFill>
                    <a:srgbClr val="FFFFFF"/>
                  </a:solidFill>
                  <a:latin typeface="Arial Bold"/>
                  <a:ea typeface="Arial Bold"/>
                  <a:cs typeface="Arial Bold"/>
                  <a:sym typeface="Arial Bold"/>
                </a:rPr>
                <a:t>Concept:</a:t>
              </a:r>
              <a:r>
                <a:rPr lang="en-US" sz="3000">
                  <a:solidFill>
                    <a:srgbClr val="FFFFFF"/>
                  </a:solidFill>
                  <a:latin typeface="Arial"/>
                  <a:ea typeface="Arial"/>
                  <a:cs typeface="Arial"/>
                  <a:sym typeface="Arial"/>
                </a:rPr>
                <a:t> Applying Zero Trust ("Never Trust, Always Verify") principles </a:t>
              </a:r>
              <a:r>
                <a:rPr lang="en-US" sz="3000" i="1">
                  <a:solidFill>
                    <a:srgbClr val="FFFFFF"/>
                  </a:solidFill>
                  <a:latin typeface="Arial Italics"/>
                  <a:ea typeface="Arial Italics"/>
                  <a:cs typeface="Arial Italics"/>
                  <a:sym typeface="Arial Italics"/>
                </a:rPr>
                <a:t>specifically</a:t>
              </a:r>
              <a:r>
                <a:rPr lang="en-US" sz="3000">
                  <a:solidFill>
                    <a:srgbClr val="FFFFFF"/>
                  </a:solidFill>
                  <a:latin typeface="Arial"/>
                  <a:ea typeface="Arial"/>
                  <a:cs typeface="Arial"/>
                  <a:sym typeface="Arial"/>
                </a:rPr>
                <a:t> to GenAI Agents.</a:t>
              </a:r>
            </a:p>
            <a:p>
              <a:pPr algn="l">
                <a:lnSpc>
                  <a:spcPts val="3600"/>
                </a:lnSpc>
              </a:pPr>
              <a:endParaRPr lang="en-US" sz="3000">
                <a:solidFill>
                  <a:srgbClr val="FFFFFF"/>
                </a:solidFill>
                <a:latin typeface="Arial"/>
                <a:ea typeface="Arial"/>
                <a:cs typeface="Arial"/>
                <a:sym typeface="Arial"/>
              </a:endParaRPr>
            </a:p>
            <a:p>
              <a:pPr algn="l">
                <a:lnSpc>
                  <a:spcPts val="3600"/>
                </a:lnSpc>
              </a:pPr>
              <a:r>
                <a:rPr lang="en-US" sz="3000" b="1">
                  <a:solidFill>
                    <a:srgbClr val="FFFFFF"/>
                  </a:solidFill>
                  <a:latin typeface="Arial Bold"/>
                  <a:ea typeface="Arial Bold"/>
                  <a:cs typeface="Arial Bold"/>
                  <a:sym typeface="Arial Bold"/>
                </a:rPr>
                <a:t>Core Idea:</a:t>
              </a:r>
              <a:r>
                <a:rPr lang="en-US" sz="3000">
                  <a:solidFill>
                    <a:srgbClr val="FFFFFF"/>
                  </a:solidFill>
                  <a:latin typeface="Arial"/>
                  <a:ea typeface="Arial"/>
                  <a:cs typeface="Arial"/>
                  <a:sym typeface="Arial"/>
                </a:rPr>
                <a:t> Continuously evaluate agent behavior and context -&gt; Dynamically adjust security controls and trust boundaries in real-time.</a:t>
              </a:r>
            </a:p>
            <a:p>
              <a:pPr algn="l">
                <a:lnSpc>
                  <a:spcPts val="3600"/>
                </a:lnSpc>
              </a:pPr>
              <a:r>
                <a:rPr lang="en-US" sz="3000" b="1">
                  <a:solidFill>
                    <a:srgbClr val="FFFFFF"/>
                  </a:solidFill>
                  <a:latin typeface="Arial Bold"/>
                  <a:ea typeface="Arial Bold"/>
                  <a:cs typeface="Arial Bold"/>
                  <a:sym typeface="Arial Bold"/>
                </a:rPr>
                <a:t>Goal:</a:t>
              </a:r>
              <a:r>
                <a:rPr lang="en-US" sz="3000">
                  <a:solidFill>
                    <a:srgbClr val="FFFFFF"/>
                  </a:solidFill>
                  <a:latin typeface="Arial"/>
                  <a:ea typeface="Arial"/>
                  <a:cs typeface="Arial"/>
                  <a:sym typeface="Arial"/>
                </a:rPr>
                <a:t> Enable safe agent operation while maintaining effectiveness. </a:t>
              </a:r>
            </a:p>
            <a:p>
              <a:pPr algn="l">
                <a:lnSpc>
                  <a:spcPts val="3600"/>
                </a:lnSpc>
              </a:pPr>
              <a:endParaRPr lang="en-US" sz="3000">
                <a:solidFill>
                  <a:srgbClr val="FFFFFF"/>
                </a:solidFill>
                <a:latin typeface="Arial"/>
                <a:ea typeface="Arial"/>
                <a:cs typeface="Arial"/>
                <a:sym typeface="Arial"/>
              </a:endParaRPr>
            </a:p>
            <a:p>
              <a:pPr algn="l">
                <a:lnSpc>
                  <a:spcPts val="3600"/>
                </a:lnSpc>
              </a:pPr>
              <a:r>
                <a:rPr lang="en-US" sz="3000" b="1">
                  <a:solidFill>
                    <a:srgbClr val="FFFFFF"/>
                  </a:solidFill>
                  <a:latin typeface="Arial Bold"/>
                  <a:ea typeface="Arial Bold"/>
                  <a:cs typeface="Arial Bold"/>
                  <a:sym typeface="Arial Bold"/>
                </a:rPr>
                <a:t>Three Pillars:</a:t>
              </a:r>
            </a:p>
            <a:p>
              <a:pPr marL="647700" lvl="1" indent="-323850" algn="l">
                <a:lnSpc>
                  <a:spcPts val="3600"/>
                </a:lnSpc>
                <a:buAutoNum type="arabicPeriod"/>
              </a:pPr>
              <a:r>
                <a:rPr lang="en-US" sz="3000">
                  <a:solidFill>
                    <a:srgbClr val="FFFFFF"/>
                  </a:solidFill>
                  <a:latin typeface="Arial"/>
                  <a:ea typeface="Arial"/>
                  <a:cs typeface="Arial"/>
                  <a:sym typeface="Arial"/>
                </a:rPr>
                <a:t>Multi-dimensional Monitoring &amp; Observability</a:t>
              </a:r>
            </a:p>
            <a:p>
              <a:pPr marL="647700" lvl="1" indent="-323850" algn="l">
                <a:lnSpc>
                  <a:spcPts val="3600"/>
                </a:lnSpc>
                <a:buAutoNum type="arabicPeriod"/>
              </a:pPr>
              <a:r>
                <a:rPr lang="en-US" sz="3000">
                  <a:solidFill>
                    <a:srgbClr val="FFFFFF"/>
                  </a:solidFill>
                  <a:latin typeface="Arial"/>
                  <a:ea typeface="Arial"/>
                  <a:cs typeface="Arial"/>
                  <a:sym typeface="Arial"/>
                </a:rPr>
                <a:t>Dynamic Policy Enforcement</a:t>
              </a:r>
            </a:p>
            <a:p>
              <a:pPr marL="647700" lvl="1" indent="-323850" algn="l">
                <a:lnSpc>
                  <a:spcPts val="3600"/>
                </a:lnSpc>
                <a:buAutoNum type="arabicPeriod"/>
              </a:pPr>
              <a:r>
                <a:rPr lang="en-US" sz="3000">
                  <a:solidFill>
                    <a:srgbClr val="FFFFFF"/>
                  </a:solidFill>
                  <a:latin typeface="Arial"/>
                  <a:ea typeface="Arial"/>
                  <a:cs typeface="Arial"/>
                  <a:sym typeface="Arial"/>
                </a:rPr>
                <a:t>Self-healing Isolation Procedures</a:t>
              </a:r>
            </a:p>
            <a:p>
              <a:pPr marL="542925" lvl="0" indent="-54293" algn="l">
                <a:lnSpc>
                  <a:spcPts val="3600"/>
                </a:lnSpc>
              </a:pPr>
              <a:endParaRPr lang="en-US" sz="3000">
                <a:solidFill>
                  <a:srgbClr val="FFFFFF"/>
                </a:solidFill>
                <a:latin typeface="Arial"/>
                <a:ea typeface="Arial"/>
                <a:cs typeface="Arial"/>
                <a:sym typeface="Arial"/>
              </a:endParaRPr>
            </a:p>
          </p:txBody>
        </p:sp>
      </p:grpSp>
      <p:grpSp>
        <p:nvGrpSpPr>
          <p:cNvPr id="18" name="Group 18"/>
          <p:cNvGrpSpPr/>
          <p:nvPr/>
        </p:nvGrpSpPr>
        <p:grpSpPr>
          <a:xfrm>
            <a:off x="1105598" y="880041"/>
            <a:ext cx="16119987" cy="553998"/>
            <a:chOff x="0" y="0"/>
            <a:chExt cx="21493316" cy="738664"/>
          </a:xfrm>
        </p:grpSpPr>
        <p:sp>
          <p:nvSpPr>
            <p:cNvPr id="19" name="Freeform 19"/>
            <p:cNvSpPr/>
            <p:nvPr/>
          </p:nvSpPr>
          <p:spPr>
            <a:xfrm>
              <a:off x="0" y="0"/>
              <a:ext cx="21493316" cy="738664"/>
            </a:xfrm>
            <a:custGeom>
              <a:avLst/>
              <a:gdLst/>
              <a:ahLst/>
              <a:cxnLst/>
              <a:rect l="l" t="t" r="r" b="b"/>
              <a:pathLst>
                <a:path w="21493316" h="738664">
                  <a:moveTo>
                    <a:pt x="0" y="0"/>
                  </a:moveTo>
                  <a:lnTo>
                    <a:pt x="21493316" y="0"/>
                  </a:lnTo>
                  <a:lnTo>
                    <a:pt x="21493316" y="738664"/>
                  </a:lnTo>
                  <a:lnTo>
                    <a:pt x="0" y="738664"/>
                  </a:lnTo>
                  <a:close/>
                </a:path>
              </a:pathLst>
            </a:custGeom>
            <a:solidFill>
              <a:srgbClr val="000000">
                <a:alpha val="0"/>
              </a:srgbClr>
            </a:solidFill>
          </p:spPr>
          <p:txBody>
            <a:bodyPr/>
            <a:lstStyle/>
            <a:p>
              <a:endParaRPr lang="en-US"/>
            </a:p>
          </p:txBody>
        </p:sp>
        <p:sp>
          <p:nvSpPr>
            <p:cNvPr id="20" name="TextBox 20"/>
            <p:cNvSpPr txBox="1"/>
            <p:nvPr/>
          </p:nvSpPr>
          <p:spPr>
            <a:xfrm>
              <a:off x="0" y="-28575"/>
              <a:ext cx="21493316" cy="767239"/>
            </a:xfrm>
            <a:prstGeom prst="rect">
              <a:avLst/>
            </a:prstGeom>
          </p:spPr>
          <p:txBody>
            <a:bodyPr lIns="0" tIns="0" rIns="0" bIns="0" rtlCol="0" anchor="t"/>
            <a:lstStyle/>
            <a:p>
              <a:pPr algn="l">
                <a:lnSpc>
                  <a:spcPts val="3240"/>
                </a:lnSpc>
              </a:pPr>
              <a:r>
                <a:rPr lang="en-US" sz="2700">
                  <a:solidFill>
                    <a:srgbClr val="5AE0A7"/>
                  </a:solidFill>
                  <a:latin typeface="Poppins Light"/>
                  <a:ea typeface="Poppins Light"/>
                  <a:cs typeface="Poppins Light"/>
                  <a:sym typeface="Poppins Light"/>
                </a:rPr>
                <a:t>Threats: Corrupting the Past and the Future</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Blurred Star Light Blue"/>
          <p:cNvSpPr/>
          <p:nvPr/>
        </p:nvSpPr>
        <p:spPr>
          <a:xfrm>
            <a:off x="3803626" y="-4114800"/>
            <a:ext cx="8473205" cy="8229600"/>
          </a:xfrm>
          <a:custGeom>
            <a:avLst/>
            <a:gdLst/>
            <a:ahLst/>
            <a:cxnLst/>
            <a:rect l="l" t="t" r="r" b="b"/>
            <a:pathLst>
              <a:path w="8473205" h="8229600">
                <a:moveTo>
                  <a:pt x="0" y="0"/>
                </a:moveTo>
                <a:lnTo>
                  <a:pt x="8473204" y="0"/>
                </a:lnTo>
                <a:lnTo>
                  <a:pt x="8473204" y="8229600"/>
                </a:lnTo>
                <a:lnTo>
                  <a:pt x="0" y="8229600"/>
                </a:lnTo>
                <a:lnTo>
                  <a:pt x="0" y="0"/>
                </a:lnTo>
                <a:close/>
              </a:path>
            </a:pathLst>
          </a:custGeom>
          <a:blipFill>
            <a:blip r:embed="rId3"/>
            <a:stretch>
              <a:fillRect/>
            </a:stretch>
          </a:blipFill>
        </p:spPr>
        <p:txBody>
          <a:bodyPr/>
          <a:lstStyle/>
          <a:p>
            <a:endParaRPr lang="en-US"/>
          </a:p>
        </p:txBody>
      </p:sp>
      <p:sp>
        <p:nvSpPr>
          <p:cNvPr id="3" name="Freeform 3" descr="abstract technology futuristic"/>
          <p:cNvSpPr/>
          <p:nvPr/>
        </p:nvSpPr>
        <p:spPr>
          <a:xfrm>
            <a:off x="12276830" y="8960816"/>
            <a:ext cx="6432087" cy="594968"/>
          </a:xfrm>
          <a:custGeom>
            <a:avLst/>
            <a:gdLst/>
            <a:ahLst/>
            <a:cxnLst/>
            <a:rect l="l" t="t" r="r" b="b"/>
            <a:pathLst>
              <a:path w="6432087" h="594968">
                <a:moveTo>
                  <a:pt x="0" y="0"/>
                </a:moveTo>
                <a:lnTo>
                  <a:pt x="6432087" y="0"/>
                </a:lnTo>
                <a:lnTo>
                  <a:pt x="6432087" y="594968"/>
                </a:lnTo>
                <a:lnTo>
                  <a:pt x="0" y="5949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105596" y="1434039"/>
            <a:ext cx="16119987" cy="1061769"/>
            <a:chOff x="0" y="0"/>
            <a:chExt cx="21493316" cy="1415692"/>
          </a:xfrm>
        </p:grpSpPr>
        <p:sp>
          <p:nvSpPr>
            <p:cNvPr id="5" name="Freeform 5"/>
            <p:cNvSpPr/>
            <p:nvPr/>
          </p:nvSpPr>
          <p:spPr>
            <a:xfrm>
              <a:off x="0" y="0"/>
              <a:ext cx="21493316" cy="1415692"/>
            </a:xfrm>
            <a:custGeom>
              <a:avLst/>
              <a:gdLst/>
              <a:ahLst/>
              <a:cxnLst/>
              <a:rect l="l" t="t" r="r" b="b"/>
              <a:pathLst>
                <a:path w="21493316" h="1415692">
                  <a:moveTo>
                    <a:pt x="0" y="0"/>
                  </a:moveTo>
                  <a:lnTo>
                    <a:pt x="21493316" y="0"/>
                  </a:lnTo>
                  <a:lnTo>
                    <a:pt x="21493316" y="1415692"/>
                  </a:lnTo>
                  <a:lnTo>
                    <a:pt x="0" y="1415692"/>
                  </a:lnTo>
                  <a:close/>
                </a:path>
              </a:pathLst>
            </a:custGeom>
            <a:solidFill>
              <a:srgbClr val="000000">
                <a:alpha val="0"/>
              </a:srgbClr>
            </a:solidFill>
          </p:spPr>
          <p:txBody>
            <a:bodyPr/>
            <a:lstStyle/>
            <a:p>
              <a:endParaRPr lang="en-US"/>
            </a:p>
          </p:txBody>
        </p:sp>
        <p:sp>
          <p:nvSpPr>
            <p:cNvPr id="6" name="TextBox 6"/>
            <p:cNvSpPr txBox="1"/>
            <p:nvPr/>
          </p:nvSpPr>
          <p:spPr>
            <a:xfrm>
              <a:off x="0" y="-19050"/>
              <a:ext cx="21493316" cy="1434742"/>
            </a:xfrm>
            <a:prstGeom prst="rect">
              <a:avLst/>
            </a:prstGeom>
          </p:spPr>
          <p:txBody>
            <a:bodyPr lIns="0" tIns="0" rIns="0" bIns="0" rtlCol="0" anchor="t"/>
            <a:lstStyle/>
            <a:p>
              <a:pPr algn="l">
                <a:lnSpc>
                  <a:spcPts val="7200"/>
                </a:lnSpc>
              </a:pPr>
              <a:r>
                <a:rPr lang="en-US" sz="6000" b="1">
                  <a:solidFill>
                    <a:srgbClr val="FFFFFF"/>
                  </a:solidFill>
                  <a:latin typeface="Barlow Bold"/>
                  <a:ea typeface="Barlow Bold"/>
                  <a:cs typeface="Barlow Bold"/>
                  <a:sym typeface="Barlow Bold"/>
                </a:rPr>
                <a:t>ATBMF Pillar 1: Multi-dimensional Monitoring</a:t>
              </a:r>
            </a:p>
          </p:txBody>
        </p:sp>
      </p:grpSp>
      <p:grpSp>
        <p:nvGrpSpPr>
          <p:cNvPr id="7" name="Group 7"/>
          <p:cNvGrpSpPr/>
          <p:nvPr/>
        </p:nvGrpSpPr>
        <p:grpSpPr>
          <a:xfrm>
            <a:off x="1105596" y="2681766"/>
            <a:ext cx="410766" cy="79125"/>
            <a:chOff x="0" y="0"/>
            <a:chExt cx="547688" cy="105500"/>
          </a:xfrm>
        </p:grpSpPr>
        <p:sp>
          <p:nvSpPr>
            <p:cNvPr id="8" name="Freeform 8"/>
            <p:cNvSpPr/>
            <p:nvPr/>
          </p:nvSpPr>
          <p:spPr>
            <a:xfrm>
              <a:off x="0" y="0"/>
              <a:ext cx="547751" cy="105537"/>
            </a:xfrm>
            <a:custGeom>
              <a:avLst/>
              <a:gdLst/>
              <a:ahLst/>
              <a:cxnLst/>
              <a:rect l="l" t="t" r="r" b="b"/>
              <a:pathLst>
                <a:path w="547751" h="105537">
                  <a:moveTo>
                    <a:pt x="0" y="0"/>
                  </a:moveTo>
                  <a:lnTo>
                    <a:pt x="547751" y="0"/>
                  </a:lnTo>
                  <a:lnTo>
                    <a:pt x="547751" y="105537"/>
                  </a:lnTo>
                  <a:lnTo>
                    <a:pt x="0" y="105537"/>
                  </a:lnTo>
                  <a:close/>
                </a:path>
              </a:pathLst>
            </a:custGeom>
            <a:solidFill>
              <a:srgbClr val="FFFFFF"/>
            </a:solidFill>
          </p:spPr>
          <p:txBody>
            <a:bodyPr/>
            <a:lstStyle/>
            <a:p>
              <a:endParaRPr lang="en-US"/>
            </a:p>
          </p:txBody>
        </p:sp>
      </p:grpSp>
      <p:grpSp>
        <p:nvGrpSpPr>
          <p:cNvPr id="9" name="Group 9"/>
          <p:cNvGrpSpPr/>
          <p:nvPr/>
        </p:nvGrpSpPr>
        <p:grpSpPr>
          <a:xfrm>
            <a:off x="9144000" y="9544692"/>
            <a:ext cx="8081585" cy="346248"/>
            <a:chOff x="0" y="0"/>
            <a:chExt cx="10775446" cy="461664"/>
          </a:xfrm>
        </p:grpSpPr>
        <p:sp>
          <p:nvSpPr>
            <p:cNvPr id="10" name="Freeform 10"/>
            <p:cNvSpPr/>
            <p:nvPr/>
          </p:nvSpPr>
          <p:spPr>
            <a:xfrm>
              <a:off x="0" y="0"/>
              <a:ext cx="10775446" cy="461664"/>
            </a:xfrm>
            <a:custGeom>
              <a:avLst/>
              <a:gdLst/>
              <a:ahLst/>
              <a:cxnLst/>
              <a:rect l="l" t="t" r="r" b="b"/>
              <a:pathLst>
                <a:path w="10775446" h="461664">
                  <a:moveTo>
                    <a:pt x="0" y="0"/>
                  </a:moveTo>
                  <a:lnTo>
                    <a:pt x="10775446" y="0"/>
                  </a:lnTo>
                  <a:lnTo>
                    <a:pt x="10775446" y="461664"/>
                  </a:lnTo>
                  <a:lnTo>
                    <a:pt x="0" y="461664"/>
                  </a:lnTo>
                  <a:close/>
                </a:path>
              </a:pathLst>
            </a:custGeom>
            <a:solidFill>
              <a:srgbClr val="000000">
                <a:alpha val="0"/>
              </a:srgbClr>
            </a:solidFill>
          </p:spPr>
          <p:txBody>
            <a:bodyPr/>
            <a:lstStyle/>
            <a:p>
              <a:endParaRPr lang="en-US"/>
            </a:p>
          </p:txBody>
        </p:sp>
        <p:sp>
          <p:nvSpPr>
            <p:cNvPr id="11" name="TextBox 11"/>
            <p:cNvSpPr txBox="1"/>
            <p:nvPr/>
          </p:nvSpPr>
          <p:spPr>
            <a:xfrm>
              <a:off x="0" y="-19050"/>
              <a:ext cx="10775446" cy="480714"/>
            </a:xfrm>
            <a:prstGeom prst="rect">
              <a:avLst/>
            </a:prstGeom>
          </p:spPr>
          <p:txBody>
            <a:bodyPr lIns="0" tIns="0" rIns="0" bIns="0" rtlCol="0" anchor="t"/>
            <a:lstStyle/>
            <a:p>
              <a:pPr algn="r">
                <a:lnSpc>
                  <a:spcPts val="1620"/>
                </a:lnSpc>
              </a:pPr>
              <a:r>
                <a:rPr lang="en-US" sz="1350">
                  <a:solidFill>
                    <a:srgbClr val="FFFFFF"/>
                  </a:solidFill>
                  <a:latin typeface="Poppins Light"/>
                  <a:ea typeface="Poppins Light"/>
                  <a:cs typeface="Poppins Light"/>
                  <a:sym typeface="Poppins Light"/>
                </a:rPr>
                <a:t>© Author. This work is licensed under Creative Commons Attribution 4.0 International</a:t>
              </a:r>
            </a:p>
          </p:txBody>
        </p:sp>
      </p:grpSp>
      <p:grpSp>
        <p:nvGrpSpPr>
          <p:cNvPr id="12" name="Group 12"/>
          <p:cNvGrpSpPr/>
          <p:nvPr/>
        </p:nvGrpSpPr>
        <p:grpSpPr>
          <a:xfrm>
            <a:off x="17323594" y="9544692"/>
            <a:ext cx="491993" cy="346248"/>
            <a:chOff x="0" y="0"/>
            <a:chExt cx="655990" cy="461664"/>
          </a:xfrm>
        </p:grpSpPr>
        <p:sp>
          <p:nvSpPr>
            <p:cNvPr id="13" name="Freeform 13"/>
            <p:cNvSpPr/>
            <p:nvPr/>
          </p:nvSpPr>
          <p:spPr>
            <a:xfrm>
              <a:off x="0" y="0"/>
              <a:ext cx="655990" cy="461664"/>
            </a:xfrm>
            <a:custGeom>
              <a:avLst/>
              <a:gdLst/>
              <a:ahLst/>
              <a:cxnLst/>
              <a:rect l="l" t="t" r="r" b="b"/>
              <a:pathLst>
                <a:path w="655990" h="461664">
                  <a:moveTo>
                    <a:pt x="0" y="0"/>
                  </a:moveTo>
                  <a:lnTo>
                    <a:pt x="655990" y="0"/>
                  </a:lnTo>
                  <a:lnTo>
                    <a:pt x="655990" y="461664"/>
                  </a:lnTo>
                  <a:lnTo>
                    <a:pt x="0" y="461664"/>
                  </a:lnTo>
                  <a:close/>
                </a:path>
              </a:pathLst>
            </a:custGeom>
            <a:solidFill>
              <a:srgbClr val="000000">
                <a:alpha val="0"/>
              </a:srgbClr>
            </a:solidFill>
          </p:spPr>
          <p:txBody>
            <a:bodyPr/>
            <a:lstStyle/>
            <a:p>
              <a:endParaRPr lang="en-US"/>
            </a:p>
          </p:txBody>
        </p:sp>
        <p:sp>
          <p:nvSpPr>
            <p:cNvPr id="14" name="TextBox 14"/>
            <p:cNvSpPr txBox="1"/>
            <p:nvPr/>
          </p:nvSpPr>
          <p:spPr>
            <a:xfrm>
              <a:off x="0" y="-9525"/>
              <a:ext cx="655990" cy="471189"/>
            </a:xfrm>
            <a:prstGeom prst="rect">
              <a:avLst/>
            </a:prstGeom>
          </p:spPr>
          <p:txBody>
            <a:bodyPr lIns="0" tIns="0" rIns="0" bIns="0" rtlCol="0" anchor="t"/>
            <a:lstStyle/>
            <a:p>
              <a:pPr algn="r">
                <a:lnSpc>
                  <a:spcPts val="1620"/>
                </a:lnSpc>
              </a:pPr>
              <a:r>
                <a:rPr lang="en-US" sz="1350">
                  <a:solidFill>
                    <a:srgbClr val="FFFFFF"/>
                  </a:solidFill>
                  <a:latin typeface="Barlow"/>
                  <a:ea typeface="Barlow"/>
                  <a:cs typeface="Barlow"/>
                  <a:sym typeface="Barlow"/>
                </a:rPr>
                <a:t>22</a:t>
              </a:r>
            </a:p>
          </p:txBody>
        </p:sp>
      </p:grpSp>
      <p:grpSp>
        <p:nvGrpSpPr>
          <p:cNvPr id="15" name="Group 15"/>
          <p:cNvGrpSpPr/>
          <p:nvPr/>
        </p:nvGrpSpPr>
        <p:grpSpPr>
          <a:xfrm>
            <a:off x="1105596" y="3151618"/>
            <a:ext cx="16341422" cy="6232414"/>
            <a:chOff x="0" y="0"/>
            <a:chExt cx="21788562" cy="8309886"/>
          </a:xfrm>
        </p:grpSpPr>
        <p:sp>
          <p:nvSpPr>
            <p:cNvPr id="16" name="Freeform 16"/>
            <p:cNvSpPr/>
            <p:nvPr/>
          </p:nvSpPr>
          <p:spPr>
            <a:xfrm>
              <a:off x="0" y="0"/>
              <a:ext cx="21788562" cy="8309886"/>
            </a:xfrm>
            <a:custGeom>
              <a:avLst/>
              <a:gdLst/>
              <a:ahLst/>
              <a:cxnLst/>
              <a:rect l="l" t="t" r="r" b="b"/>
              <a:pathLst>
                <a:path w="21788562" h="8309886">
                  <a:moveTo>
                    <a:pt x="0" y="0"/>
                  </a:moveTo>
                  <a:lnTo>
                    <a:pt x="21788562" y="0"/>
                  </a:lnTo>
                  <a:lnTo>
                    <a:pt x="21788562" y="8309886"/>
                  </a:lnTo>
                  <a:lnTo>
                    <a:pt x="0" y="8309886"/>
                  </a:lnTo>
                  <a:close/>
                </a:path>
              </a:pathLst>
            </a:custGeom>
            <a:solidFill>
              <a:srgbClr val="000000">
                <a:alpha val="0"/>
              </a:srgbClr>
            </a:solidFill>
          </p:spPr>
          <p:txBody>
            <a:bodyPr/>
            <a:lstStyle/>
            <a:p>
              <a:endParaRPr lang="en-US"/>
            </a:p>
          </p:txBody>
        </p:sp>
        <p:sp>
          <p:nvSpPr>
            <p:cNvPr id="17" name="TextBox 17"/>
            <p:cNvSpPr txBox="1"/>
            <p:nvPr/>
          </p:nvSpPr>
          <p:spPr>
            <a:xfrm>
              <a:off x="0" y="-66675"/>
              <a:ext cx="21788562" cy="8376561"/>
            </a:xfrm>
            <a:prstGeom prst="rect">
              <a:avLst/>
            </a:prstGeom>
          </p:spPr>
          <p:txBody>
            <a:bodyPr lIns="0" tIns="0" rIns="0" bIns="0" rtlCol="0" anchor="t"/>
            <a:lstStyle/>
            <a:p>
              <a:pPr algn="l">
                <a:lnSpc>
                  <a:spcPts val="3600"/>
                </a:lnSpc>
              </a:pPr>
              <a:r>
                <a:rPr lang="en-US" sz="3000" b="1">
                  <a:solidFill>
                    <a:srgbClr val="FFFFFF"/>
                  </a:solidFill>
                  <a:latin typeface="Arial Bold"/>
                  <a:ea typeface="Arial Bold"/>
                  <a:cs typeface="Arial Bold"/>
                  <a:sym typeface="Arial Bold"/>
                </a:rPr>
                <a:t>Foundation:</a:t>
              </a:r>
              <a:r>
                <a:rPr lang="en-US" sz="3000">
                  <a:solidFill>
                    <a:srgbClr val="FFFFFF"/>
                  </a:solidFill>
                  <a:latin typeface="Arial"/>
                  <a:ea typeface="Arial"/>
                  <a:cs typeface="Arial"/>
                  <a:sym typeface="Arial"/>
                </a:rPr>
                <a:t> Deep visibility into agent behavior is crucial for risk assessment.</a:t>
              </a:r>
            </a:p>
            <a:p>
              <a:pPr algn="l">
                <a:lnSpc>
                  <a:spcPts val="3600"/>
                </a:lnSpc>
              </a:pPr>
              <a:endParaRPr lang="en-US" sz="3000">
                <a:solidFill>
                  <a:srgbClr val="FFFFFF"/>
                </a:solidFill>
                <a:latin typeface="Arial"/>
                <a:ea typeface="Arial"/>
                <a:cs typeface="Arial"/>
                <a:sym typeface="Arial"/>
              </a:endParaRPr>
            </a:p>
            <a:p>
              <a:pPr algn="l">
                <a:lnSpc>
                  <a:spcPts val="3600"/>
                </a:lnSpc>
              </a:pPr>
              <a:r>
                <a:rPr lang="en-US" sz="3000" b="1">
                  <a:solidFill>
                    <a:srgbClr val="FFFFFF"/>
                  </a:solidFill>
                  <a:latin typeface="Arial Bold"/>
                  <a:ea typeface="Arial Bold"/>
                  <a:cs typeface="Arial Bold"/>
                  <a:sym typeface="Arial Bold"/>
                </a:rPr>
                <a:t>Key Monitoring Dimensions:</a:t>
              </a:r>
            </a:p>
            <a:p>
              <a:pPr algn="l">
                <a:lnSpc>
                  <a:spcPts val="3600"/>
                </a:lnSpc>
              </a:pPr>
              <a:endParaRPr lang="en-US" sz="3000" b="1">
                <a:solidFill>
                  <a:srgbClr val="FFFFFF"/>
                </a:solidFill>
                <a:latin typeface="Arial Bold"/>
                <a:ea typeface="Arial Bold"/>
                <a:cs typeface="Arial Bold"/>
                <a:sym typeface="Arial Bold"/>
              </a:endParaRPr>
            </a:p>
            <a:p>
              <a:pPr marL="542925" lvl="1" indent="-271462" algn="l">
                <a:lnSpc>
                  <a:spcPts val="3600"/>
                </a:lnSpc>
                <a:buFont typeface="Arial"/>
                <a:buChar char="•"/>
              </a:pPr>
              <a:r>
                <a:rPr lang="en-US" sz="3000" b="1">
                  <a:solidFill>
                    <a:srgbClr val="FFFFFF"/>
                  </a:solidFill>
                  <a:latin typeface="Arial Bold"/>
                  <a:ea typeface="Arial Bold"/>
                  <a:cs typeface="Arial Bold"/>
                  <a:sym typeface="Arial Bold"/>
                </a:rPr>
                <a:t>Operational Coherence:</a:t>
              </a:r>
              <a:r>
                <a:rPr lang="en-US" sz="3000">
                  <a:solidFill>
                    <a:srgbClr val="FFFFFF"/>
                  </a:solidFill>
                  <a:latin typeface="Arial"/>
                  <a:ea typeface="Arial"/>
                  <a:cs typeface="Arial"/>
                  <a:sym typeface="Arial"/>
                </a:rPr>
                <a:t> </a:t>
              </a:r>
              <a:r>
                <a:rPr lang="en-US" sz="3000" i="1">
                  <a:solidFill>
                    <a:srgbClr val="FFFFFF"/>
                  </a:solidFill>
                  <a:latin typeface="Arial Italics"/>
                  <a:ea typeface="Arial Italics"/>
                  <a:cs typeface="Arial Italics"/>
                  <a:sym typeface="Arial Italics"/>
                </a:rPr>
                <a:t>Is the agent's action logically consistent with its stated intent/goal?</a:t>
              </a:r>
              <a:r>
                <a:rPr lang="en-US" sz="3000">
                  <a:solidFill>
                    <a:srgbClr val="FFFFFF"/>
                  </a:solidFill>
                  <a:latin typeface="Arial"/>
                  <a:ea typeface="Arial"/>
                  <a:cs typeface="Arial"/>
                  <a:sym typeface="Arial"/>
                </a:rPr>
                <a:t> (Detects goal hijacking).</a:t>
              </a:r>
            </a:p>
            <a:p>
              <a:pPr marL="542925" lvl="1" indent="-271462" algn="l">
                <a:lnSpc>
                  <a:spcPts val="3600"/>
                </a:lnSpc>
                <a:buFont typeface="Arial"/>
                <a:buChar char="•"/>
              </a:pPr>
              <a:r>
                <a:rPr lang="en-US" sz="3000" b="1">
                  <a:solidFill>
                    <a:srgbClr val="FFFFFF"/>
                  </a:solidFill>
                  <a:latin typeface="Arial Bold"/>
                  <a:ea typeface="Arial Bold"/>
                  <a:cs typeface="Arial Bold"/>
                  <a:sym typeface="Arial Bold"/>
                </a:rPr>
                <a:t>Data Interaction Patterns:</a:t>
              </a:r>
              <a:r>
                <a:rPr lang="en-US" sz="3000">
                  <a:solidFill>
                    <a:srgbClr val="FFFFFF"/>
                  </a:solidFill>
                  <a:latin typeface="Arial"/>
                  <a:ea typeface="Arial"/>
                  <a:cs typeface="Arial"/>
                  <a:sym typeface="Arial"/>
                </a:rPr>
                <a:t> </a:t>
              </a:r>
              <a:r>
                <a:rPr lang="en-US" sz="3000" i="1">
                  <a:solidFill>
                    <a:srgbClr val="FFFFFF"/>
                  </a:solidFill>
                  <a:latin typeface="Arial Italics"/>
                  <a:ea typeface="Arial Italics"/>
                  <a:cs typeface="Arial Italics"/>
                  <a:sym typeface="Arial Italics"/>
                </a:rPr>
                <a:t>How is the agent accessing data? Is it unusual? Sensitive?</a:t>
              </a:r>
              <a:r>
                <a:rPr lang="en-US" sz="3000">
                  <a:solidFill>
                    <a:srgbClr val="FFFFFF"/>
                  </a:solidFill>
                  <a:latin typeface="Arial"/>
                  <a:ea typeface="Arial"/>
                  <a:cs typeface="Arial"/>
                  <a:sym typeface="Arial"/>
                </a:rPr>
                <a:t> (Detects exfiltration/poisoning).</a:t>
              </a:r>
            </a:p>
            <a:p>
              <a:pPr marL="542925" lvl="1" indent="-271462" algn="l">
                <a:lnSpc>
                  <a:spcPts val="3600"/>
                </a:lnSpc>
                <a:buFont typeface="Arial"/>
                <a:buChar char="•"/>
              </a:pPr>
              <a:r>
                <a:rPr lang="en-US" sz="3000" b="1">
                  <a:solidFill>
                    <a:srgbClr val="FFFFFF"/>
                  </a:solidFill>
                  <a:latin typeface="Arial Bold"/>
                  <a:ea typeface="Arial Bold"/>
                  <a:cs typeface="Arial Bold"/>
                  <a:sym typeface="Arial Bold"/>
                </a:rPr>
                <a:t>Resource Utilization:</a:t>
              </a:r>
              <a:r>
                <a:rPr lang="en-US" sz="3000">
                  <a:solidFill>
                    <a:srgbClr val="FFFFFF"/>
                  </a:solidFill>
                  <a:latin typeface="Arial"/>
                  <a:ea typeface="Arial"/>
                  <a:cs typeface="Arial"/>
                  <a:sym typeface="Arial"/>
                </a:rPr>
                <a:t> </a:t>
              </a:r>
              <a:r>
                <a:rPr lang="en-US" sz="3000" i="1">
                  <a:solidFill>
                    <a:srgbClr val="FFFFFF"/>
                  </a:solidFill>
                  <a:latin typeface="Arial Italics"/>
                  <a:ea typeface="Arial Italics"/>
                  <a:cs typeface="Arial Italics"/>
                  <a:sym typeface="Arial Italics"/>
                </a:rPr>
                <a:t>Is CPU/Memory usage anomalous?</a:t>
              </a:r>
              <a:r>
                <a:rPr lang="en-US" sz="3000">
                  <a:solidFill>
                    <a:srgbClr val="FFFFFF"/>
                  </a:solidFill>
                  <a:latin typeface="Arial"/>
                  <a:ea typeface="Arial"/>
                  <a:cs typeface="Arial"/>
                  <a:sym typeface="Arial"/>
                </a:rPr>
                <a:t> (Detects DoS, some compromises).</a:t>
              </a:r>
            </a:p>
            <a:p>
              <a:pPr marL="542925" lvl="1" indent="-271462" algn="l">
                <a:lnSpc>
                  <a:spcPts val="3600"/>
                </a:lnSpc>
                <a:buFont typeface="Arial"/>
                <a:buChar char="•"/>
              </a:pPr>
              <a:r>
                <a:rPr lang="en-US" sz="3000" b="1">
                  <a:solidFill>
                    <a:srgbClr val="FFFFFF"/>
                  </a:solidFill>
                  <a:latin typeface="Arial Bold"/>
                  <a:ea typeface="Arial Bold"/>
                  <a:cs typeface="Arial Bold"/>
                  <a:sym typeface="Arial Bold"/>
                </a:rPr>
                <a:t>Communication Patterns:</a:t>
              </a:r>
              <a:r>
                <a:rPr lang="en-US" sz="3000">
                  <a:solidFill>
                    <a:srgbClr val="FFFFFF"/>
                  </a:solidFill>
                  <a:latin typeface="Arial"/>
                  <a:ea typeface="Arial"/>
                  <a:cs typeface="Arial"/>
                  <a:sym typeface="Arial"/>
                </a:rPr>
                <a:t> </a:t>
              </a:r>
              <a:r>
                <a:rPr lang="en-US" sz="3000" i="1">
                  <a:solidFill>
                    <a:srgbClr val="FFFFFF"/>
                  </a:solidFill>
                  <a:latin typeface="Arial Italics"/>
                  <a:ea typeface="Arial Italics"/>
                  <a:cs typeface="Arial Italics"/>
                  <a:sym typeface="Arial Italics"/>
                </a:rPr>
                <a:t>Who is the agent talking to? Is the pattern/volume normal?</a:t>
              </a:r>
              <a:r>
                <a:rPr lang="en-US" sz="3000">
                  <a:solidFill>
                    <a:srgbClr val="FFFFFF"/>
                  </a:solidFill>
                  <a:latin typeface="Arial"/>
                  <a:ea typeface="Arial"/>
                  <a:cs typeface="Arial"/>
                  <a:sym typeface="Arial"/>
                </a:rPr>
                <a:t> (Detects C2, inter-agent attacks).</a:t>
              </a:r>
            </a:p>
            <a:p>
              <a:pPr marL="542925" lvl="1" indent="-271462" algn="l">
                <a:lnSpc>
                  <a:spcPts val="3600"/>
                </a:lnSpc>
              </a:pPr>
              <a:endParaRPr lang="en-US" sz="3000">
                <a:solidFill>
                  <a:srgbClr val="FFFFFF"/>
                </a:solidFill>
                <a:latin typeface="Arial"/>
                <a:ea typeface="Arial"/>
                <a:cs typeface="Arial"/>
                <a:sym typeface="Arial"/>
              </a:endParaRPr>
            </a:p>
          </p:txBody>
        </p:sp>
      </p:grpSp>
      <p:grpSp>
        <p:nvGrpSpPr>
          <p:cNvPr id="18" name="Group 18"/>
          <p:cNvGrpSpPr/>
          <p:nvPr/>
        </p:nvGrpSpPr>
        <p:grpSpPr>
          <a:xfrm>
            <a:off x="1105598" y="880041"/>
            <a:ext cx="16119987" cy="553998"/>
            <a:chOff x="0" y="0"/>
            <a:chExt cx="21493316" cy="738664"/>
          </a:xfrm>
        </p:grpSpPr>
        <p:sp>
          <p:nvSpPr>
            <p:cNvPr id="19" name="Freeform 19"/>
            <p:cNvSpPr/>
            <p:nvPr/>
          </p:nvSpPr>
          <p:spPr>
            <a:xfrm>
              <a:off x="0" y="0"/>
              <a:ext cx="21493316" cy="738664"/>
            </a:xfrm>
            <a:custGeom>
              <a:avLst/>
              <a:gdLst/>
              <a:ahLst/>
              <a:cxnLst/>
              <a:rect l="l" t="t" r="r" b="b"/>
              <a:pathLst>
                <a:path w="21493316" h="738664">
                  <a:moveTo>
                    <a:pt x="0" y="0"/>
                  </a:moveTo>
                  <a:lnTo>
                    <a:pt x="21493316" y="0"/>
                  </a:lnTo>
                  <a:lnTo>
                    <a:pt x="21493316" y="738664"/>
                  </a:lnTo>
                  <a:lnTo>
                    <a:pt x="0" y="738664"/>
                  </a:lnTo>
                  <a:close/>
                </a:path>
              </a:pathLst>
            </a:custGeom>
            <a:solidFill>
              <a:srgbClr val="000000">
                <a:alpha val="0"/>
              </a:srgbClr>
            </a:solidFill>
          </p:spPr>
          <p:txBody>
            <a:bodyPr/>
            <a:lstStyle/>
            <a:p>
              <a:endParaRPr lang="en-US"/>
            </a:p>
          </p:txBody>
        </p:sp>
        <p:sp>
          <p:nvSpPr>
            <p:cNvPr id="20" name="TextBox 20"/>
            <p:cNvSpPr txBox="1"/>
            <p:nvPr/>
          </p:nvSpPr>
          <p:spPr>
            <a:xfrm>
              <a:off x="0" y="-28575"/>
              <a:ext cx="21493316" cy="767239"/>
            </a:xfrm>
            <a:prstGeom prst="rect">
              <a:avLst/>
            </a:prstGeom>
          </p:spPr>
          <p:txBody>
            <a:bodyPr lIns="0" tIns="0" rIns="0" bIns="0" rtlCol="0" anchor="t"/>
            <a:lstStyle/>
            <a:p>
              <a:pPr algn="l">
                <a:lnSpc>
                  <a:spcPts val="3240"/>
                </a:lnSpc>
              </a:pPr>
              <a:r>
                <a:rPr lang="en-US" sz="2700">
                  <a:solidFill>
                    <a:srgbClr val="5AE0A7"/>
                  </a:solidFill>
                  <a:latin typeface="Poppins Light"/>
                  <a:ea typeface="Poppins Light"/>
                  <a:cs typeface="Poppins Light"/>
                  <a:sym typeface="Poppins Light"/>
                </a:rPr>
                <a:t>Threats: See Everything </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abstract technology futuristic"/>
          <p:cNvSpPr/>
          <p:nvPr/>
        </p:nvSpPr>
        <p:spPr>
          <a:xfrm>
            <a:off x="12276830" y="8960816"/>
            <a:ext cx="6432087" cy="594968"/>
          </a:xfrm>
          <a:custGeom>
            <a:avLst/>
            <a:gdLst/>
            <a:ahLst/>
            <a:cxnLst/>
            <a:rect l="l" t="t" r="r" b="b"/>
            <a:pathLst>
              <a:path w="6432087" h="594968">
                <a:moveTo>
                  <a:pt x="0" y="0"/>
                </a:moveTo>
                <a:lnTo>
                  <a:pt x="6432087" y="0"/>
                </a:lnTo>
                <a:lnTo>
                  <a:pt x="6432087" y="594968"/>
                </a:lnTo>
                <a:lnTo>
                  <a:pt x="0" y="5949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a:off x="9144000" y="9544692"/>
            <a:ext cx="8081585" cy="346248"/>
            <a:chOff x="0" y="0"/>
            <a:chExt cx="10775446" cy="461664"/>
          </a:xfrm>
        </p:grpSpPr>
        <p:sp>
          <p:nvSpPr>
            <p:cNvPr id="4" name="Freeform 4"/>
            <p:cNvSpPr/>
            <p:nvPr/>
          </p:nvSpPr>
          <p:spPr>
            <a:xfrm>
              <a:off x="0" y="0"/>
              <a:ext cx="10775446" cy="461664"/>
            </a:xfrm>
            <a:custGeom>
              <a:avLst/>
              <a:gdLst/>
              <a:ahLst/>
              <a:cxnLst/>
              <a:rect l="l" t="t" r="r" b="b"/>
              <a:pathLst>
                <a:path w="10775446" h="461664">
                  <a:moveTo>
                    <a:pt x="0" y="0"/>
                  </a:moveTo>
                  <a:lnTo>
                    <a:pt x="10775446" y="0"/>
                  </a:lnTo>
                  <a:lnTo>
                    <a:pt x="10775446" y="461664"/>
                  </a:lnTo>
                  <a:lnTo>
                    <a:pt x="0" y="461664"/>
                  </a:lnTo>
                  <a:close/>
                </a:path>
              </a:pathLst>
            </a:custGeom>
            <a:solidFill>
              <a:srgbClr val="000000">
                <a:alpha val="0"/>
              </a:srgbClr>
            </a:solidFill>
          </p:spPr>
          <p:txBody>
            <a:bodyPr/>
            <a:lstStyle/>
            <a:p>
              <a:endParaRPr lang="en-US"/>
            </a:p>
          </p:txBody>
        </p:sp>
        <p:sp>
          <p:nvSpPr>
            <p:cNvPr id="5" name="TextBox 5"/>
            <p:cNvSpPr txBox="1"/>
            <p:nvPr/>
          </p:nvSpPr>
          <p:spPr>
            <a:xfrm>
              <a:off x="0" y="-19050"/>
              <a:ext cx="10775446" cy="480714"/>
            </a:xfrm>
            <a:prstGeom prst="rect">
              <a:avLst/>
            </a:prstGeom>
          </p:spPr>
          <p:txBody>
            <a:bodyPr lIns="0" tIns="0" rIns="0" bIns="0" rtlCol="0" anchor="t"/>
            <a:lstStyle/>
            <a:p>
              <a:pPr algn="r">
                <a:lnSpc>
                  <a:spcPts val="1620"/>
                </a:lnSpc>
              </a:pPr>
              <a:r>
                <a:rPr lang="en-US" sz="1350">
                  <a:solidFill>
                    <a:srgbClr val="FFFFFF"/>
                  </a:solidFill>
                  <a:latin typeface="Poppins Light"/>
                  <a:ea typeface="Poppins Light"/>
                  <a:cs typeface="Poppins Light"/>
                  <a:sym typeface="Poppins Light"/>
                </a:rPr>
                <a:t>© Author. This work is licensed under Creative Commons Attribution 4.0 International</a:t>
              </a:r>
            </a:p>
          </p:txBody>
        </p:sp>
      </p:grpSp>
      <p:grpSp>
        <p:nvGrpSpPr>
          <p:cNvPr id="6" name="Group 6"/>
          <p:cNvGrpSpPr/>
          <p:nvPr/>
        </p:nvGrpSpPr>
        <p:grpSpPr>
          <a:xfrm>
            <a:off x="17323594" y="9544692"/>
            <a:ext cx="491993" cy="346248"/>
            <a:chOff x="0" y="0"/>
            <a:chExt cx="655990" cy="461664"/>
          </a:xfrm>
        </p:grpSpPr>
        <p:sp>
          <p:nvSpPr>
            <p:cNvPr id="7" name="Freeform 7"/>
            <p:cNvSpPr/>
            <p:nvPr/>
          </p:nvSpPr>
          <p:spPr>
            <a:xfrm>
              <a:off x="0" y="0"/>
              <a:ext cx="655990" cy="461664"/>
            </a:xfrm>
            <a:custGeom>
              <a:avLst/>
              <a:gdLst/>
              <a:ahLst/>
              <a:cxnLst/>
              <a:rect l="l" t="t" r="r" b="b"/>
              <a:pathLst>
                <a:path w="655990" h="461664">
                  <a:moveTo>
                    <a:pt x="0" y="0"/>
                  </a:moveTo>
                  <a:lnTo>
                    <a:pt x="655990" y="0"/>
                  </a:lnTo>
                  <a:lnTo>
                    <a:pt x="655990" y="461664"/>
                  </a:lnTo>
                  <a:lnTo>
                    <a:pt x="0" y="461664"/>
                  </a:lnTo>
                  <a:close/>
                </a:path>
              </a:pathLst>
            </a:custGeom>
            <a:solidFill>
              <a:srgbClr val="000000">
                <a:alpha val="0"/>
              </a:srgbClr>
            </a:solidFill>
          </p:spPr>
          <p:txBody>
            <a:bodyPr/>
            <a:lstStyle/>
            <a:p>
              <a:endParaRPr lang="en-US"/>
            </a:p>
          </p:txBody>
        </p:sp>
        <p:sp>
          <p:nvSpPr>
            <p:cNvPr id="8" name="TextBox 8"/>
            <p:cNvSpPr txBox="1"/>
            <p:nvPr/>
          </p:nvSpPr>
          <p:spPr>
            <a:xfrm>
              <a:off x="0" y="-9525"/>
              <a:ext cx="655990" cy="471189"/>
            </a:xfrm>
            <a:prstGeom prst="rect">
              <a:avLst/>
            </a:prstGeom>
          </p:spPr>
          <p:txBody>
            <a:bodyPr lIns="0" tIns="0" rIns="0" bIns="0" rtlCol="0" anchor="t"/>
            <a:lstStyle/>
            <a:p>
              <a:pPr algn="r">
                <a:lnSpc>
                  <a:spcPts val="1620"/>
                </a:lnSpc>
              </a:pPr>
              <a:r>
                <a:rPr lang="en-US" sz="1350">
                  <a:solidFill>
                    <a:srgbClr val="FFFFFF"/>
                  </a:solidFill>
                  <a:latin typeface="Barlow"/>
                  <a:ea typeface="Barlow"/>
                  <a:cs typeface="Barlow"/>
                  <a:sym typeface="Barlow"/>
                </a:rPr>
                <a:t>23</a:t>
              </a:r>
            </a:p>
          </p:txBody>
        </p:sp>
      </p:grpSp>
      <p:sp>
        <p:nvSpPr>
          <p:cNvPr id="9" name="Freeform 9"/>
          <p:cNvSpPr/>
          <p:nvPr/>
        </p:nvSpPr>
        <p:spPr>
          <a:xfrm>
            <a:off x="1883026" y="96867"/>
            <a:ext cx="14373897" cy="10093264"/>
          </a:xfrm>
          <a:custGeom>
            <a:avLst/>
            <a:gdLst/>
            <a:ahLst/>
            <a:cxnLst/>
            <a:rect l="l" t="t" r="r" b="b"/>
            <a:pathLst>
              <a:path w="14373897" h="10093264">
                <a:moveTo>
                  <a:pt x="0" y="0"/>
                </a:moveTo>
                <a:lnTo>
                  <a:pt x="14373898" y="0"/>
                </a:lnTo>
                <a:lnTo>
                  <a:pt x="14373898" y="10093265"/>
                </a:lnTo>
                <a:lnTo>
                  <a:pt x="0" y="10093265"/>
                </a:lnTo>
                <a:lnTo>
                  <a:pt x="0" y="0"/>
                </a:lnTo>
                <a:close/>
              </a:path>
            </a:pathLst>
          </a:custGeom>
          <a:blipFill>
            <a:blip r:embed="rId5"/>
            <a:stretch>
              <a:fillRect l="-245" r="-245"/>
            </a:stretch>
          </a:blipFill>
        </p:spPr>
        <p:txBody>
          <a:bodyPr/>
          <a:lstStyle/>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Blurred Star Light Blue"/>
          <p:cNvSpPr/>
          <p:nvPr/>
        </p:nvSpPr>
        <p:spPr>
          <a:xfrm>
            <a:off x="3803626" y="-4114800"/>
            <a:ext cx="8473205" cy="8229600"/>
          </a:xfrm>
          <a:custGeom>
            <a:avLst/>
            <a:gdLst/>
            <a:ahLst/>
            <a:cxnLst/>
            <a:rect l="l" t="t" r="r" b="b"/>
            <a:pathLst>
              <a:path w="8473205" h="8229600">
                <a:moveTo>
                  <a:pt x="0" y="0"/>
                </a:moveTo>
                <a:lnTo>
                  <a:pt x="8473204" y="0"/>
                </a:lnTo>
                <a:lnTo>
                  <a:pt x="8473204" y="8229600"/>
                </a:lnTo>
                <a:lnTo>
                  <a:pt x="0" y="8229600"/>
                </a:lnTo>
                <a:lnTo>
                  <a:pt x="0" y="0"/>
                </a:lnTo>
                <a:close/>
              </a:path>
            </a:pathLst>
          </a:custGeom>
          <a:blipFill>
            <a:blip r:embed="rId3"/>
            <a:stretch>
              <a:fillRect/>
            </a:stretch>
          </a:blipFill>
        </p:spPr>
        <p:txBody>
          <a:bodyPr/>
          <a:lstStyle/>
          <a:p>
            <a:endParaRPr lang="en-US"/>
          </a:p>
        </p:txBody>
      </p:sp>
      <p:sp>
        <p:nvSpPr>
          <p:cNvPr id="3" name="Freeform 3" descr="abstract technology futuristic"/>
          <p:cNvSpPr/>
          <p:nvPr/>
        </p:nvSpPr>
        <p:spPr>
          <a:xfrm>
            <a:off x="12276830" y="8960816"/>
            <a:ext cx="6432087" cy="594968"/>
          </a:xfrm>
          <a:custGeom>
            <a:avLst/>
            <a:gdLst/>
            <a:ahLst/>
            <a:cxnLst/>
            <a:rect l="l" t="t" r="r" b="b"/>
            <a:pathLst>
              <a:path w="6432087" h="594968">
                <a:moveTo>
                  <a:pt x="0" y="0"/>
                </a:moveTo>
                <a:lnTo>
                  <a:pt x="6432087" y="0"/>
                </a:lnTo>
                <a:lnTo>
                  <a:pt x="6432087" y="594968"/>
                </a:lnTo>
                <a:lnTo>
                  <a:pt x="0" y="5949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9144000" y="9544692"/>
            <a:ext cx="8081585" cy="346248"/>
            <a:chOff x="0" y="0"/>
            <a:chExt cx="10775446" cy="461664"/>
          </a:xfrm>
        </p:grpSpPr>
        <p:sp>
          <p:nvSpPr>
            <p:cNvPr id="5" name="Freeform 5"/>
            <p:cNvSpPr/>
            <p:nvPr/>
          </p:nvSpPr>
          <p:spPr>
            <a:xfrm>
              <a:off x="0" y="0"/>
              <a:ext cx="10775446" cy="461664"/>
            </a:xfrm>
            <a:custGeom>
              <a:avLst/>
              <a:gdLst/>
              <a:ahLst/>
              <a:cxnLst/>
              <a:rect l="l" t="t" r="r" b="b"/>
              <a:pathLst>
                <a:path w="10775446" h="461664">
                  <a:moveTo>
                    <a:pt x="0" y="0"/>
                  </a:moveTo>
                  <a:lnTo>
                    <a:pt x="10775446" y="0"/>
                  </a:lnTo>
                  <a:lnTo>
                    <a:pt x="10775446" y="461664"/>
                  </a:lnTo>
                  <a:lnTo>
                    <a:pt x="0" y="461664"/>
                  </a:lnTo>
                  <a:close/>
                </a:path>
              </a:pathLst>
            </a:custGeom>
            <a:solidFill>
              <a:srgbClr val="000000">
                <a:alpha val="0"/>
              </a:srgbClr>
            </a:solidFill>
          </p:spPr>
          <p:txBody>
            <a:bodyPr/>
            <a:lstStyle/>
            <a:p>
              <a:endParaRPr lang="en-US"/>
            </a:p>
          </p:txBody>
        </p:sp>
        <p:sp>
          <p:nvSpPr>
            <p:cNvPr id="6" name="TextBox 6"/>
            <p:cNvSpPr txBox="1"/>
            <p:nvPr/>
          </p:nvSpPr>
          <p:spPr>
            <a:xfrm>
              <a:off x="0" y="-19050"/>
              <a:ext cx="10775446" cy="480714"/>
            </a:xfrm>
            <a:prstGeom prst="rect">
              <a:avLst/>
            </a:prstGeom>
          </p:spPr>
          <p:txBody>
            <a:bodyPr lIns="0" tIns="0" rIns="0" bIns="0" rtlCol="0" anchor="t"/>
            <a:lstStyle/>
            <a:p>
              <a:pPr algn="r">
                <a:lnSpc>
                  <a:spcPts val="1620"/>
                </a:lnSpc>
              </a:pPr>
              <a:r>
                <a:rPr lang="en-US" sz="1350">
                  <a:solidFill>
                    <a:srgbClr val="FFFFFF"/>
                  </a:solidFill>
                  <a:latin typeface="Poppins Light"/>
                  <a:ea typeface="Poppins Light"/>
                  <a:cs typeface="Poppins Light"/>
                  <a:sym typeface="Poppins Light"/>
                </a:rPr>
                <a:t>© Author. This work is licensed under Creative Commons Attribution 4.0 International</a:t>
              </a:r>
            </a:p>
          </p:txBody>
        </p:sp>
      </p:grpSp>
      <p:grpSp>
        <p:nvGrpSpPr>
          <p:cNvPr id="7" name="Group 7"/>
          <p:cNvGrpSpPr/>
          <p:nvPr/>
        </p:nvGrpSpPr>
        <p:grpSpPr>
          <a:xfrm>
            <a:off x="17323594" y="9544692"/>
            <a:ext cx="491993" cy="346248"/>
            <a:chOff x="0" y="0"/>
            <a:chExt cx="655990" cy="461664"/>
          </a:xfrm>
        </p:grpSpPr>
        <p:sp>
          <p:nvSpPr>
            <p:cNvPr id="8" name="Freeform 8"/>
            <p:cNvSpPr/>
            <p:nvPr/>
          </p:nvSpPr>
          <p:spPr>
            <a:xfrm>
              <a:off x="0" y="0"/>
              <a:ext cx="655990" cy="461664"/>
            </a:xfrm>
            <a:custGeom>
              <a:avLst/>
              <a:gdLst/>
              <a:ahLst/>
              <a:cxnLst/>
              <a:rect l="l" t="t" r="r" b="b"/>
              <a:pathLst>
                <a:path w="655990" h="461664">
                  <a:moveTo>
                    <a:pt x="0" y="0"/>
                  </a:moveTo>
                  <a:lnTo>
                    <a:pt x="655990" y="0"/>
                  </a:lnTo>
                  <a:lnTo>
                    <a:pt x="655990" y="461664"/>
                  </a:lnTo>
                  <a:lnTo>
                    <a:pt x="0" y="461664"/>
                  </a:lnTo>
                  <a:close/>
                </a:path>
              </a:pathLst>
            </a:custGeom>
            <a:solidFill>
              <a:srgbClr val="000000">
                <a:alpha val="0"/>
              </a:srgbClr>
            </a:solidFill>
          </p:spPr>
          <p:txBody>
            <a:bodyPr/>
            <a:lstStyle/>
            <a:p>
              <a:endParaRPr lang="en-US"/>
            </a:p>
          </p:txBody>
        </p:sp>
        <p:sp>
          <p:nvSpPr>
            <p:cNvPr id="9" name="TextBox 9"/>
            <p:cNvSpPr txBox="1"/>
            <p:nvPr/>
          </p:nvSpPr>
          <p:spPr>
            <a:xfrm>
              <a:off x="0" y="-9525"/>
              <a:ext cx="655990" cy="471189"/>
            </a:xfrm>
            <a:prstGeom prst="rect">
              <a:avLst/>
            </a:prstGeom>
          </p:spPr>
          <p:txBody>
            <a:bodyPr lIns="0" tIns="0" rIns="0" bIns="0" rtlCol="0" anchor="t"/>
            <a:lstStyle/>
            <a:p>
              <a:pPr algn="r">
                <a:lnSpc>
                  <a:spcPts val="1620"/>
                </a:lnSpc>
              </a:pPr>
              <a:r>
                <a:rPr lang="en-US" sz="1350">
                  <a:solidFill>
                    <a:srgbClr val="FFFFFF"/>
                  </a:solidFill>
                  <a:latin typeface="Barlow"/>
                  <a:ea typeface="Barlow"/>
                  <a:cs typeface="Barlow"/>
                  <a:sym typeface="Barlow"/>
                </a:rPr>
                <a:t>24</a:t>
              </a:r>
            </a:p>
          </p:txBody>
        </p:sp>
      </p:grpSp>
      <p:sp>
        <p:nvSpPr>
          <p:cNvPr id="10" name="Freeform 10"/>
          <p:cNvSpPr/>
          <p:nvPr/>
        </p:nvSpPr>
        <p:spPr>
          <a:xfrm>
            <a:off x="520858" y="1766092"/>
            <a:ext cx="17406636" cy="6754814"/>
          </a:xfrm>
          <a:custGeom>
            <a:avLst/>
            <a:gdLst/>
            <a:ahLst/>
            <a:cxnLst/>
            <a:rect l="l" t="t" r="r" b="b"/>
            <a:pathLst>
              <a:path w="17406636" h="6754814">
                <a:moveTo>
                  <a:pt x="0" y="0"/>
                </a:moveTo>
                <a:lnTo>
                  <a:pt x="17406636" y="0"/>
                </a:lnTo>
                <a:lnTo>
                  <a:pt x="17406636" y="6754814"/>
                </a:lnTo>
                <a:lnTo>
                  <a:pt x="0" y="6754814"/>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Blurred Star Light Blue"/>
          <p:cNvSpPr/>
          <p:nvPr/>
        </p:nvSpPr>
        <p:spPr>
          <a:xfrm>
            <a:off x="3803626" y="-4114800"/>
            <a:ext cx="8473205" cy="8229600"/>
          </a:xfrm>
          <a:custGeom>
            <a:avLst/>
            <a:gdLst/>
            <a:ahLst/>
            <a:cxnLst/>
            <a:rect l="l" t="t" r="r" b="b"/>
            <a:pathLst>
              <a:path w="8473205" h="8229600">
                <a:moveTo>
                  <a:pt x="0" y="0"/>
                </a:moveTo>
                <a:lnTo>
                  <a:pt x="8473204" y="0"/>
                </a:lnTo>
                <a:lnTo>
                  <a:pt x="8473204" y="8229600"/>
                </a:lnTo>
                <a:lnTo>
                  <a:pt x="0" y="8229600"/>
                </a:lnTo>
                <a:lnTo>
                  <a:pt x="0" y="0"/>
                </a:lnTo>
                <a:close/>
              </a:path>
            </a:pathLst>
          </a:custGeom>
          <a:blipFill>
            <a:blip r:embed="rId3"/>
            <a:stretch>
              <a:fillRect/>
            </a:stretch>
          </a:blipFill>
        </p:spPr>
        <p:txBody>
          <a:bodyPr/>
          <a:lstStyle/>
          <a:p>
            <a:endParaRPr lang="en-US"/>
          </a:p>
        </p:txBody>
      </p:sp>
      <p:sp>
        <p:nvSpPr>
          <p:cNvPr id="3" name="Freeform 3" descr="abstract technology futuristic"/>
          <p:cNvSpPr/>
          <p:nvPr/>
        </p:nvSpPr>
        <p:spPr>
          <a:xfrm>
            <a:off x="12276830" y="8960816"/>
            <a:ext cx="6432087" cy="594968"/>
          </a:xfrm>
          <a:custGeom>
            <a:avLst/>
            <a:gdLst/>
            <a:ahLst/>
            <a:cxnLst/>
            <a:rect l="l" t="t" r="r" b="b"/>
            <a:pathLst>
              <a:path w="6432087" h="594968">
                <a:moveTo>
                  <a:pt x="0" y="0"/>
                </a:moveTo>
                <a:lnTo>
                  <a:pt x="6432087" y="0"/>
                </a:lnTo>
                <a:lnTo>
                  <a:pt x="6432087" y="594968"/>
                </a:lnTo>
                <a:lnTo>
                  <a:pt x="0" y="5949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105596" y="1434039"/>
            <a:ext cx="16119987" cy="1061769"/>
            <a:chOff x="0" y="0"/>
            <a:chExt cx="21493316" cy="1415692"/>
          </a:xfrm>
        </p:grpSpPr>
        <p:sp>
          <p:nvSpPr>
            <p:cNvPr id="5" name="Freeform 5"/>
            <p:cNvSpPr/>
            <p:nvPr/>
          </p:nvSpPr>
          <p:spPr>
            <a:xfrm>
              <a:off x="0" y="0"/>
              <a:ext cx="21493316" cy="1415692"/>
            </a:xfrm>
            <a:custGeom>
              <a:avLst/>
              <a:gdLst/>
              <a:ahLst/>
              <a:cxnLst/>
              <a:rect l="l" t="t" r="r" b="b"/>
              <a:pathLst>
                <a:path w="21493316" h="1415692">
                  <a:moveTo>
                    <a:pt x="0" y="0"/>
                  </a:moveTo>
                  <a:lnTo>
                    <a:pt x="21493316" y="0"/>
                  </a:lnTo>
                  <a:lnTo>
                    <a:pt x="21493316" y="1415692"/>
                  </a:lnTo>
                  <a:lnTo>
                    <a:pt x="0" y="1415692"/>
                  </a:lnTo>
                  <a:close/>
                </a:path>
              </a:pathLst>
            </a:custGeom>
            <a:solidFill>
              <a:srgbClr val="000000">
                <a:alpha val="0"/>
              </a:srgbClr>
            </a:solidFill>
          </p:spPr>
          <p:txBody>
            <a:bodyPr/>
            <a:lstStyle/>
            <a:p>
              <a:endParaRPr lang="en-US"/>
            </a:p>
          </p:txBody>
        </p:sp>
        <p:sp>
          <p:nvSpPr>
            <p:cNvPr id="6" name="TextBox 6"/>
            <p:cNvSpPr txBox="1"/>
            <p:nvPr/>
          </p:nvSpPr>
          <p:spPr>
            <a:xfrm>
              <a:off x="0" y="-19050"/>
              <a:ext cx="21493316" cy="1434742"/>
            </a:xfrm>
            <a:prstGeom prst="rect">
              <a:avLst/>
            </a:prstGeom>
          </p:spPr>
          <p:txBody>
            <a:bodyPr lIns="0" tIns="0" rIns="0" bIns="0" rtlCol="0" anchor="t"/>
            <a:lstStyle/>
            <a:p>
              <a:pPr algn="l">
                <a:lnSpc>
                  <a:spcPts val="7200"/>
                </a:lnSpc>
              </a:pPr>
              <a:r>
                <a:rPr lang="en-US" sz="6000" b="1">
                  <a:solidFill>
                    <a:srgbClr val="FFFFFF"/>
                  </a:solidFill>
                  <a:latin typeface="Barlow Bold"/>
                  <a:ea typeface="Barlow Bold"/>
                  <a:cs typeface="Barlow Bold"/>
                  <a:sym typeface="Barlow Bold"/>
                </a:rPr>
                <a:t>ATBMF Pillar 2: Dynamic Policy Enforcement</a:t>
              </a:r>
            </a:p>
          </p:txBody>
        </p:sp>
      </p:grpSp>
      <p:grpSp>
        <p:nvGrpSpPr>
          <p:cNvPr id="7" name="Group 7"/>
          <p:cNvGrpSpPr/>
          <p:nvPr/>
        </p:nvGrpSpPr>
        <p:grpSpPr>
          <a:xfrm>
            <a:off x="1105596" y="2681766"/>
            <a:ext cx="410766" cy="79125"/>
            <a:chOff x="0" y="0"/>
            <a:chExt cx="547688" cy="105500"/>
          </a:xfrm>
        </p:grpSpPr>
        <p:sp>
          <p:nvSpPr>
            <p:cNvPr id="8" name="Freeform 8"/>
            <p:cNvSpPr/>
            <p:nvPr/>
          </p:nvSpPr>
          <p:spPr>
            <a:xfrm>
              <a:off x="0" y="0"/>
              <a:ext cx="547751" cy="105537"/>
            </a:xfrm>
            <a:custGeom>
              <a:avLst/>
              <a:gdLst/>
              <a:ahLst/>
              <a:cxnLst/>
              <a:rect l="l" t="t" r="r" b="b"/>
              <a:pathLst>
                <a:path w="547751" h="105537">
                  <a:moveTo>
                    <a:pt x="0" y="0"/>
                  </a:moveTo>
                  <a:lnTo>
                    <a:pt x="547751" y="0"/>
                  </a:lnTo>
                  <a:lnTo>
                    <a:pt x="547751" y="105537"/>
                  </a:lnTo>
                  <a:lnTo>
                    <a:pt x="0" y="105537"/>
                  </a:lnTo>
                  <a:close/>
                </a:path>
              </a:pathLst>
            </a:custGeom>
            <a:solidFill>
              <a:srgbClr val="FFFFFF"/>
            </a:solidFill>
          </p:spPr>
          <p:txBody>
            <a:bodyPr/>
            <a:lstStyle/>
            <a:p>
              <a:endParaRPr lang="en-US"/>
            </a:p>
          </p:txBody>
        </p:sp>
      </p:grpSp>
      <p:grpSp>
        <p:nvGrpSpPr>
          <p:cNvPr id="9" name="Group 9"/>
          <p:cNvGrpSpPr/>
          <p:nvPr/>
        </p:nvGrpSpPr>
        <p:grpSpPr>
          <a:xfrm>
            <a:off x="9144000" y="9544692"/>
            <a:ext cx="8081585" cy="346248"/>
            <a:chOff x="0" y="0"/>
            <a:chExt cx="10775446" cy="461664"/>
          </a:xfrm>
        </p:grpSpPr>
        <p:sp>
          <p:nvSpPr>
            <p:cNvPr id="10" name="Freeform 10"/>
            <p:cNvSpPr/>
            <p:nvPr/>
          </p:nvSpPr>
          <p:spPr>
            <a:xfrm>
              <a:off x="0" y="0"/>
              <a:ext cx="10775446" cy="461664"/>
            </a:xfrm>
            <a:custGeom>
              <a:avLst/>
              <a:gdLst/>
              <a:ahLst/>
              <a:cxnLst/>
              <a:rect l="l" t="t" r="r" b="b"/>
              <a:pathLst>
                <a:path w="10775446" h="461664">
                  <a:moveTo>
                    <a:pt x="0" y="0"/>
                  </a:moveTo>
                  <a:lnTo>
                    <a:pt x="10775446" y="0"/>
                  </a:lnTo>
                  <a:lnTo>
                    <a:pt x="10775446" y="461664"/>
                  </a:lnTo>
                  <a:lnTo>
                    <a:pt x="0" y="461664"/>
                  </a:lnTo>
                  <a:close/>
                </a:path>
              </a:pathLst>
            </a:custGeom>
            <a:solidFill>
              <a:srgbClr val="000000">
                <a:alpha val="0"/>
              </a:srgbClr>
            </a:solidFill>
          </p:spPr>
          <p:txBody>
            <a:bodyPr/>
            <a:lstStyle/>
            <a:p>
              <a:endParaRPr lang="en-US"/>
            </a:p>
          </p:txBody>
        </p:sp>
        <p:sp>
          <p:nvSpPr>
            <p:cNvPr id="11" name="TextBox 11"/>
            <p:cNvSpPr txBox="1"/>
            <p:nvPr/>
          </p:nvSpPr>
          <p:spPr>
            <a:xfrm>
              <a:off x="0" y="-19050"/>
              <a:ext cx="10775446" cy="480714"/>
            </a:xfrm>
            <a:prstGeom prst="rect">
              <a:avLst/>
            </a:prstGeom>
          </p:spPr>
          <p:txBody>
            <a:bodyPr lIns="0" tIns="0" rIns="0" bIns="0" rtlCol="0" anchor="t"/>
            <a:lstStyle/>
            <a:p>
              <a:pPr algn="r">
                <a:lnSpc>
                  <a:spcPts val="1620"/>
                </a:lnSpc>
              </a:pPr>
              <a:r>
                <a:rPr lang="en-US" sz="1350">
                  <a:solidFill>
                    <a:srgbClr val="FFFFFF"/>
                  </a:solidFill>
                  <a:latin typeface="Poppins Light"/>
                  <a:ea typeface="Poppins Light"/>
                  <a:cs typeface="Poppins Light"/>
                  <a:sym typeface="Poppins Light"/>
                </a:rPr>
                <a:t>© Author. This work is licensed under Creative Commons Attribution 4.0 International</a:t>
              </a:r>
            </a:p>
          </p:txBody>
        </p:sp>
      </p:grpSp>
      <p:grpSp>
        <p:nvGrpSpPr>
          <p:cNvPr id="12" name="Group 12"/>
          <p:cNvGrpSpPr/>
          <p:nvPr/>
        </p:nvGrpSpPr>
        <p:grpSpPr>
          <a:xfrm>
            <a:off x="17323594" y="9544692"/>
            <a:ext cx="491993" cy="346248"/>
            <a:chOff x="0" y="0"/>
            <a:chExt cx="655990" cy="461664"/>
          </a:xfrm>
        </p:grpSpPr>
        <p:sp>
          <p:nvSpPr>
            <p:cNvPr id="13" name="Freeform 13"/>
            <p:cNvSpPr/>
            <p:nvPr/>
          </p:nvSpPr>
          <p:spPr>
            <a:xfrm>
              <a:off x="0" y="0"/>
              <a:ext cx="655990" cy="461664"/>
            </a:xfrm>
            <a:custGeom>
              <a:avLst/>
              <a:gdLst/>
              <a:ahLst/>
              <a:cxnLst/>
              <a:rect l="l" t="t" r="r" b="b"/>
              <a:pathLst>
                <a:path w="655990" h="461664">
                  <a:moveTo>
                    <a:pt x="0" y="0"/>
                  </a:moveTo>
                  <a:lnTo>
                    <a:pt x="655990" y="0"/>
                  </a:lnTo>
                  <a:lnTo>
                    <a:pt x="655990" y="461664"/>
                  </a:lnTo>
                  <a:lnTo>
                    <a:pt x="0" y="461664"/>
                  </a:lnTo>
                  <a:close/>
                </a:path>
              </a:pathLst>
            </a:custGeom>
            <a:solidFill>
              <a:srgbClr val="000000">
                <a:alpha val="0"/>
              </a:srgbClr>
            </a:solidFill>
          </p:spPr>
          <p:txBody>
            <a:bodyPr/>
            <a:lstStyle/>
            <a:p>
              <a:endParaRPr lang="en-US"/>
            </a:p>
          </p:txBody>
        </p:sp>
        <p:sp>
          <p:nvSpPr>
            <p:cNvPr id="14" name="TextBox 14"/>
            <p:cNvSpPr txBox="1"/>
            <p:nvPr/>
          </p:nvSpPr>
          <p:spPr>
            <a:xfrm>
              <a:off x="0" y="-9525"/>
              <a:ext cx="655990" cy="471189"/>
            </a:xfrm>
            <a:prstGeom prst="rect">
              <a:avLst/>
            </a:prstGeom>
          </p:spPr>
          <p:txBody>
            <a:bodyPr lIns="0" tIns="0" rIns="0" bIns="0" rtlCol="0" anchor="t"/>
            <a:lstStyle/>
            <a:p>
              <a:pPr algn="r">
                <a:lnSpc>
                  <a:spcPts val="1620"/>
                </a:lnSpc>
              </a:pPr>
              <a:r>
                <a:rPr lang="en-US" sz="1350">
                  <a:solidFill>
                    <a:srgbClr val="FFFFFF"/>
                  </a:solidFill>
                  <a:latin typeface="Barlow"/>
                  <a:ea typeface="Barlow"/>
                  <a:cs typeface="Barlow"/>
                  <a:sym typeface="Barlow"/>
                </a:rPr>
                <a:t>25</a:t>
              </a:r>
            </a:p>
          </p:txBody>
        </p:sp>
      </p:grpSp>
      <p:grpSp>
        <p:nvGrpSpPr>
          <p:cNvPr id="15" name="Group 15"/>
          <p:cNvGrpSpPr/>
          <p:nvPr/>
        </p:nvGrpSpPr>
        <p:grpSpPr>
          <a:xfrm>
            <a:off x="1105596" y="3151618"/>
            <a:ext cx="16341422" cy="6694080"/>
            <a:chOff x="0" y="0"/>
            <a:chExt cx="21788562" cy="8925440"/>
          </a:xfrm>
        </p:grpSpPr>
        <p:sp>
          <p:nvSpPr>
            <p:cNvPr id="16" name="Freeform 16"/>
            <p:cNvSpPr/>
            <p:nvPr/>
          </p:nvSpPr>
          <p:spPr>
            <a:xfrm>
              <a:off x="0" y="0"/>
              <a:ext cx="21788562" cy="8925440"/>
            </a:xfrm>
            <a:custGeom>
              <a:avLst/>
              <a:gdLst/>
              <a:ahLst/>
              <a:cxnLst/>
              <a:rect l="l" t="t" r="r" b="b"/>
              <a:pathLst>
                <a:path w="21788562" h="8925440">
                  <a:moveTo>
                    <a:pt x="0" y="0"/>
                  </a:moveTo>
                  <a:lnTo>
                    <a:pt x="21788562" y="0"/>
                  </a:lnTo>
                  <a:lnTo>
                    <a:pt x="21788562" y="8925440"/>
                  </a:lnTo>
                  <a:lnTo>
                    <a:pt x="0" y="8925440"/>
                  </a:lnTo>
                  <a:close/>
                </a:path>
              </a:pathLst>
            </a:custGeom>
            <a:solidFill>
              <a:srgbClr val="000000">
                <a:alpha val="0"/>
              </a:srgbClr>
            </a:solidFill>
          </p:spPr>
          <p:txBody>
            <a:bodyPr/>
            <a:lstStyle/>
            <a:p>
              <a:endParaRPr lang="en-US"/>
            </a:p>
          </p:txBody>
        </p:sp>
        <p:sp>
          <p:nvSpPr>
            <p:cNvPr id="17" name="TextBox 17"/>
            <p:cNvSpPr txBox="1"/>
            <p:nvPr/>
          </p:nvSpPr>
          <p:spPr>
            <a:xfrm>
              <a:off x="0" y="-66675"/>
              <a:ext cx="21788562" cy="8992115"/>
            </a:xfrm>
            <a:prstGeom prst="rect">
              <a:avLst/>
            </a:prstGeom>
          </p:spPr>
          <p:txBody>
            <a:bodyPr lIns="0" tIns="0" rIns="0" bIns="0" rtlCol="0" anchor="t"/>
            <a:lstStyle/>
            <a:p>
              <a:pPr algn="l">
                <a:lnSpc>
                  <a:spcPts val="3600"/>
                </a:lnSpc>
              </a:pPr>
              <a:r>
                <a:rPr lang="en-US" sz="3000" b="1">
                  <a:solidFill>
                    <a:srgbClr val="FFFFFF"/>
                  </a:solidFill>
                  <a:latin typeface="Arial Bold"/>
                  <a:ea typeface="Arial Bold"/>
                  <a:cs typeface="Arial Bold"/>
                  <a:sym typeface="Arial Bold"/>
                </a:rPr>
                <a:t>Concept:</a:t>
              </a:r>
              <a:r>
                <a:rPr lang="en-US" sz="3000">
                  <a:solidFill>
                    <a:srgbClr val="FFFFFF"/>
                  </a:solidFill>
                  <a:latin typeface="Arial"/>
                  <a:ea typeface="Arial"/>
                  <a:cs typeface="Arial"/>
                  <a:sym typeface="Arial"/>
                </a:rPr>
                <a:t> Translate real-time risk scores (from monitoring) into adaptive security controls.</a:t>
              </a:r>
            </a:p>
            <a:p>
              <a:pPr algn="l">
                <a:lnSpc>
                  <a:spcPts val="3600"/>
                </a:lnSpc>
              </a:pPr>
              <a:endParaRPr lang="en-US" sz="3000">
                <a:solidFill>
                  <a:srgbClr val="FFFFFF"/>
                </a:solidFill>
                <a:latin typeface="Arial"/>
                <a:ea typeface="Arial"/>
                <a:cs typeface="Arial"/>
                <a:sym typeface="Arial"/>
              </a:endParaRPr>
            </a:p>
            <a:p>
              <a:pPr algn="l">
                <a:lnSpc>
                  <a:spcPts val="3600"/>
                </a:lnSpc>
              </a:pPr>
              <a:endParaRPr lang="en-US" sz="3000">
                <a:solidFill>
                  <a:srgbClr val="FFFFFF"/>
                </a:solidFill>
                <a:latin typeface="Arial"/>
                <a:ea typeface="Arial"/>
                <a:cs typeface="Arial"/>
                <a:sym typeface="Arial"/>
              </a:endParaRPr>
            </a:p>
            <a:p>
              <a:pPr algn="l">
                <a:lnSpc>
                  <a:spcPts val="3600"/>
                </a:lnSpc>
              </a:pPr>
              <a:r>
                <a:rPr lang="en-US" sz="3000" b="1">
                  <a:solidFill>
                    <a:srgbClr val="FFFFFF"/>
                  </a:solidFill>
                  <a:latin typeface="Arial Bold"/>
                  <a:ea typeface="Arial Bold"/>
                  <a:cs typeface="Arial Bold"/>
                  <a:sym typeface="Arial Bold"/>
                </a:rPr>
                <a:t>Key Mechanisms:</a:t>
              </a:r>
            </a:p>
            <a:p>
              <a:pPr algn="l">
                <a:lnSpc>
                  <a:spcPts val="3600"/>
                </a:lnSpc>
              </a:pPr>
              <a:endParaRPr lang="en-US" sz="3000" b="1">
                <a:solidFill>
                  <a:srgbClr val="FFFFFF"/>
                </a:solidFill>
                <a:latin typeface="Arial Bold"/>
                <a:ea typeface="Arial Bold"/>
                <a:cs typeface="Arial Bold"/>
                <a:sym typeface="Arial Bold"/>
              </a:endParaRPr>
            </a:p>
            <a:p>
              <a:pPr marL="1228725" lvl="2" indent="-409575" algn="l">
                <a:lnSpc>
                  <a:spcPts val="3600"/>
                </a:lnSpc>
                <a:buFont typeface="Arial"/>
                <a:buChar char="⚬"/>
              </a:pPr>
              <a:r>
                <a:rPr lang="en-US" sz="3000" b="1">
                  <a:solidFill>
                    <a:srgbClr val="FFFFFF"/>
                  </a:solidFill>
                  <a:latin typeface="Arial Bold"/>
                  <a:ea typeface="Arial Bold"/>
                  <a:cs typeface="Arial Bold"/>
                  <a:sym typeface="Arial Bold"/>
                </a:rPr>
                <a:t>Graduated Access Restrictions:</a:t>
              </a:r>
              <a:r>
                <a:rPr lang="en-US" sz="3000">
                  <a:solidFill>
                    <a:srgbClr val="FFFFFF"/>
                  </a:solidFill>
                  <a:latin typeface="Arial"/>
                  <a:ea typeface="Arial"/>
                  <a:cs typeface="Arial"/>
                  <a:sym typeface="Arial"/>
                </a:rPr>
                <a:t> Not just allow/deny. Tiers like: Full -&gt; Read-only -&gt; Sanitized Data Only -&gt; Deny (based on risk).</a:t>
              </a:r>
            </a:p>
            <a:p>
              <a:pPr marL="1228725" lvl="2" indent="-409575" algn="l">
                <a:lnSpc>
                  <a:spcPts val="3600"/>
                </a:lnSpc>
                <a:buFont typeface="Arial"/>
                <a:buChar char="⚬"/>
              </a:pPr>
              <a:r>
                <a:rPr lang="en-US" sz="3000" b="1">
                  <a:solidFill>
                    <a:srgbClr val="FFFFFF"/>
                  </a:solidFill>
                  <a:latin typeface="Arial Bold"/>
                  <a:ea typeface="Arial Bold"/>
                  <a:cs typeface="Arial Bold"/>
                  <a:sym typeface="Arial Bold"/>
                </a:rPr>
                <a:t>Just-in-Time (JIT) Privileges:</a:t>
              </a:r>
              <a:r>
                <a:rPr lang="en-US" sz="3000">
                  <a:solidFill>
                    <a:srgbClr val="FFFFFF"/>
                  </a:solidFill>
                  <a:latin typeface="Arial"/>
                  <a:ea typeface="Arial"/>
                  <a:cs typeface="Arial"/>
                  <a:sym typeface="Arial"/>
                </a:rPr>
                <a:t> Grant minimal, ephemeral permissions only when needed for a specific task. No standing privileges.</a:t>
              </a:r>
            </a:p>
            <a:p>
              <a:pPr marL="1228725" lvl="2" indent="-409575" algn="l">
                <a:lnSpc>
                  <a:spcPts val="3600"/>
                </a:lnSpc>
                <a:buFont typeface="Arial"/>
                <a:buChar char="⚬"/>
              </a:pPr>
              <a:r>
                <a:rPr lang="en-US" sz="3000" b="1">
                  <a:solidFill>
                    <a:srgbClr val="FFFFFF"/>
                  </a:solidFill>
                  <a:latin typeface="Arial Bold"/>
                  <a:ea typeface="Arial Bold"/>
                  <a:cs typeface="Arial Bold"/>
                  <a:sym typeface="Arial Bold"/>
                </a:rPr>
                <a:t>Automatic Revocation:</a:t>
              </a:r>
              <a:r>
                <a:rPr lang="en-US" sz="3000">
                  <a:solidFill>
                    <a:srgbClr val="FFFFFF"/>
                  </a:solidFill>
                  <a:latin typeface="Arial"/>
                  <a:ea typeface="Arial"/>
                  <a:cs typeface="Arial"/>
                  <a:sym typeface="Arial"/>
                </a:rPr>
                <a:t> Instantly revoke credentials/sessions if high-risk activity detected.</a:t>
              </a:r>
            </a:p>
            <a:p>
              <a:pPr marL="1228725" lvl="2" indent="-409575" algn="l">
                <a:lnSpc>
                  <a:spcPts val="3600"/>
                </a:lnSpc>
                <a:buFont typeface="Arial"/>
                <a:buChar char="⚬"/>
              </a:pPr>
              <a:r>
                <a:rPr lang="en-US" sz="3000" b="1">
                  <a:solidFill>
                    <a:srgbClr val="FFFFFF"/>
                  </a:solidFill>
                  <a:latin typeface="Arial Bold"/>
                  <a:ea typeface="Arial Bold"/>
                  <a:cs typeface="Arial Bold"/>
                  <a:sym typeface="Arial Bold"/>
                </a:rPr>
                <a:t>Contextual Reauthentication:</a:t>
              </a:r>
              <a:r>
                <a:rPr lang="en-US" sz="3000">
                  <a:solidFill>
                    <a:srgbClr val="FFFFFF"/>
                  </a:solidFill>
                  <a:latin typeface="Arial"/>
                  <a:ea typeface="Arial"/>
                  <a:cs typeface="Arial"/>
                  <a:sym typeface="Arial"/>
                </a:rPr>
                <a:t> Require step-up MFA or human approval for riskier operations or anomalous contexts.</a:t>
              </a:r>
            </a:p>
            <a:p>
              <a:pPr marL="1228725" lvl="2" indent="-409575" algn="l">
                <a:lnSpc>
                  <a:spcPts val="3600"/>
                </a:lnSpc>
              </a:pPr>
              <a:endParaRPr lang="en-US" sz="3000">
                <a:solidFill>
                  <a:srgbClr val="FFFFFF"/>
                </a:solidFill>
                <a:latin typeface="Arial"/>
                <a:ea typeface="Arial"/>
                <a:cs typeface="Arial"/>
                <a:sym typeface="Arial"/>
              </a:endParaRPr>
            </a:p>
          </p:txBody>
        </p:sp>
      </p:grpSp>
      <p:grpSp>
        <p:nvGrpSpPr>
          <p:cNvPr id="18" name="Group 18"/>
          <p:cNvGrpSpPr/>
          <p:nvPr/>
        </p:nvGrpSpPr>
        <p:grpSpPr>
          <a:xfrm>
            <a:off x="1105598" y="880041"/>
            <a:ext cx="16119987" cy="553998"/>
            <a:chOff x="0" y="0"/>
            <a:chExt cx="21493316" cy="738664"/>
          </a:xfrm>
        </p:grpSpPr>
        <p:sp>
          <p:nvSpPr>
            <p:cNvPr id="19" name="Freeform 19"/>
            <p:cNvSpPr/>
            <p:nvPr/>
          </p:nvSpPr>
          <p:spPr>
            <a:xfrm>
              <a:off x="0" y="0"/>
              <a:ext cx="21493316" cy="738664"/>
            </a:xfrm>
            <a:custGeom>
              <a:avLst/>
              <a:gdLst/>
              <a:ahLst/>
              <a:cxnLst/>
              <a:rect l="l" t="t" r="r" b="b"/>
              <a:pathLst>
                <a:path w="21493316" h="738664">
                  <a:moveTo>
                    <a:pt x="0" y="0"/>
                  </a:moveTo>
                  <a:lnTo>
                    <a:pt x="21493316" y="0"/>
                  </a:lnTo>
                  <a:lnTo>
                    <a:pt x="21493316" y="738664"/>
                  </a:lnTo>
                  <a:lnTo>
                    <a:pt x="0" y="738664"/>
                  </a:lnTo>
                  <a:close/>
                </a:path>
              </a:pathLst>
            </a:custGeom>
            <a:solidFill>
              <a:srgbClr val="000000">
                <a:alpha val="0"/>
              </a:srgbClr>
            </a:solidFill>
          </p:spPr>
          <p:txBody>
            <a:bodyPr/>
            <a:lstStyle/>
            <a:p>
              <a:endParaRPr lang="en-US"/>
            </a:p>
          </p:txBody>
        </p:sp>
        <p:sp>
          <p:nvSpPr>
            <p:cNvPr id="20" name="TextBox 20"/>
            <p:cNvSpPr txBox="1"/>
            <p:nvPr/>
          </p:nvSpPr>
          <p:spPr>
            <a:xfrm>
              <a:off x="0" y="-28575"/>
              <a:ext cx="21493316" cy="767239"/>
            </a:xfrm>
            <a:prstGeom prst="rect">
              <a:avLst/>
            </a:prstGeom>
          </p:spPr>
          <p:txBody>
            <a:bodyPr lIns="0" tIns="0" rIns="0" bIns="0" rtlCol="0" anchor="t"/>
            <a:lstStyle/>
            <a:p>
              <a:pPr algn="l">
                <a:lnSpc>
                  <a:spcPts val="3240"/>
                </a:lnSpc>
              </a:pPr>
              <a:r>
                <a:rPr lang="en-US" sz="2700">
                  <a:solidFill>
                    <a:srgbClr val="5AE0A7"/>
                  </a:solidFill>
                  <a:latin typeface="Poppins Light"/>
                  <a:ea typeface="Poppins Light"/>
                  <a:cs typeface="Poppins Light"/>
                  <a:sym typeface="Poppins Light"/>
                </a:rPr>
                <a:t>ATBMF: Adapt the rules</a:t>
              </a: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abstract technology futuristic"/>
          <p:cNvSpPr/>
          <p:nvPr/>
        </p:nvSpPr>
        <p:spPr>
          <a:xfrm>
            <a:off x="12276830" y="8960816"/>
            <a:ext cx="6432087" cy="594968"/>
          </a:xfrm>
          <a:custGeom>
            <a:avLst/>
            <a:gdLst/>
            <a:ahLst/>
            <a:cxnLst/>
            <a:rect l="l" t="t" r="r" b="b"/>
            <a:pathLst>
              <a:path w="6432087" h="594968">
                <a:moveTo>
                  <a:pt x="0" y="0"/>
                </a:moveTo>
                <a:lnTo>
                  <a:pt x="6432087" y="0"/>
                </a:lnTo>
                <a:lnTo>
                  <a:pt x="6432087" y="594968"/>
                </a:lnTo>
                <a:lnTo>
                  <a:pt x="0" y="5949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a:off x="9144000" y="9544692"/>
            <a:ext cx="8081585" cy="346248"/>
            <a:chOff x="0" y="0"/>
            <a:chExt cx="10775446" cy="461664"/>
          </a:xfrm>
        </p:grpSpPr>
        <p:sp>
          <p:nvSpPr>
            <p:cNvPr id="4" name="Freeform 4"/>
            <p:cNvSpPr/>
            <p:nvPr/>
          </p:nvSpPr>
          <p:spPr>
            <a:xfrm>
              <a:off x="0" y="0"/>
              <a:ext cx="10775446" cy="461664"/>
            </a:xfrm>
            <a:custGeom>
              <a:avLst/>
              <a:gdLst/>
              <a:ahLst/>
              <a:cxnLst/>
              <a:rect l="l" t="t" r="r" b="b"/>
              <a:pathLst>
                <a:path w="10775446" h="461664">
                  <a:moveTo>
                    <a:pt x="0" y="0"/>
                  </a:moveTo>
                  <a:lnTo>
                    <a:pt x="10775446" y="0"/>
                  </a:lnTo>
                  <a:lnTo>
                    <a:pt x="10775446" y="461664"/>
                  </a:lnTo>
                  <a:lnTo>
                    <a:pt x="0" y="461664"/>
                  </a:lnTo>
                  <a:close/>
                </a:path>
              </a:pathLst>
            </a:custGeom>
            <a:solidFill>
              <a:srgbClr val="000000">
                <a:alpha val="0"/>
              </a:srgbClr>
            </a:solidFill>
          </p:spPr>
          <p:txBody>
            <a:bodyPr/>
            <a:lstStyle/>
            <a:p>
              <a:endParaRPr lang="en-US"/>
            </a:p>
          </p:txBody>
        </p:sp>
        <p:sp>
          <p:nvSpPr>
            <p:cNvPr id="5" name="TextBox 5"/>
            <p:cNvSpPr txBox="1"/>
            <p:nvPr/>
          </p:nvSpPr>
          <p:spPr>
            <a:xfrm>
              <a:off x="0" y="-19050"/>
              <a:ext cx="10775446" cy="480714"/>
            </a:xfrm>
            <a:prstGeom prst="rect">
              <a:avLst/>
            </a:prstGeom>
          </p:spPr>
          <p:txBody>
            <a:bodyPr lIns="0" tIns="0" rIns="0" bIns="0" rtlCol="0" anchor="t"/>
            <a:lstStyle/>
            <a:p>
              <a:pPr algn="r">
                <a:lnSpc>
                  <a:spcPts val="1620"/>
                </a:lnSpc>
              </a:pPr>
              <a:r>
                <a:rPr lang="en-US" sz="1350">
                  <a:solidFill>
                    <a:srgbClr val="FFFFFF"/>
                  </a:solidFill>
                  <a:latin typeface="Poppins Light"/>
                  <a:ea typeface="Poppins Light"/>
                  <a:cs typeface="Poppins Light"/>
                  <a:sym typeface="Poppins Light"/>
                </a:rPr>
                <a:t>© Author. This work is licensed under Creative Commons Attribution 4.0 International</a:t>
              </a:r>
            </a:p>
          </p:txBody>
        </p:sp>
      </p:grpSp>
      <p:grpSp>
        <p:nvGrpSpPr>
          <p:cNvPr id="6" name="Group 6"/>
          <p:cNvGrpSpPr/>
          <p:nvPr/>
        </p:nvGrpSpPr>
        <p:grpSpPr>
          <a:xfrm>
            <a:off x="17323594" y="9544692"/>
            <a:ext cx="491993" cy="346248"/>
            <a:chOff x="0" y="0"/>
            <a:chExt cx="655990" cy="461664"/>
          </a:xfrm>
        </p:grpSpPr>
        <p:sp>
          <p:nvSpPr>
            <p:cNvPr id="7" name="Freeform 7"/>
            <p:cNvSpPr/>
            <p:nvPr/>
          </p:nvSpPr>
          <p:spPr>
            <a:xfrm>
              <a:off x="0" y="0"/>
              <a:ext cx="655990" cy="461664"/>
            </a:xfrm>
            <a:custGeom>
              <a:avLst/>
              <a:gdLst/>
              <a:ahLst/>
              <a:cxnLst/>
              <a:rect l="l" t="t" r="r" b="b"/>
              <a:pathLst>
                <a:path w="655990" h="461664">
                  <a:moveTo>
                    <a:pt x="0" y="0"/>
                  </a:moveTo>
                  <a:lnTo>
                    <a:pt x="655990" y="0"/>
                  </a:lnTo>
                  <a:lnTo>
                    <a:pt x="655990" y="461664"/>
                  </a:lnTo>
                  <a:lnTo>
                    <a:pt x="0" y="461664"/>
                  </a:lnTo>
                  <a:close/>
                </a:path>
              </a:pathLst>
            </a:custGeom>
            <a:solidFill>
              <a:srgbClr val="000000">
                <a:alpha val="0"/>
              </a:srgbClr>
            </a:solidFill>
          </p:spPr>
          <p:txBody>
            <a:bodyPr/>
            <a:lstStyle/>
            <a:p>
              <a:endParaRPr lang="en-US"/>
            </a:p>
          </p:txBody>
        </p:sp>
        <p:sp>
          <p:nvSpPr>
            <p:cNvPr id="8" name="TextBox 8"/>
            <p:cNvSpPr txBox="1"/>
            <p:nvPr/>
          </p:nvSpPr>
          <p:spPr>
            <a:xfrm>
              <a:off x="0" y="-9525"/>
              <a:ext cx="655990" cy="471189"/>
            </a:xfrm>
            <a:prstGeom prst="rect">
              <a:avLst/>
            </a:prstGeom>
          </p:spPr>
          <p:txBody>
            <a:bodyPr lIns="0" tIns="0" rIns="0" bIns="0" rtlCol="0" anchor="t"/>
            <a:lstStyle/>
            <a:p>
              <a:pPr algn="r">
                <a:lnSpc>
                  <a:spcPts val="1620"/>
                </a:lnSpc>
              </a:pPr>
              <a:r>
                <a:rPr lang="en-US" sz="1350">
                  <a:solidFill>
                    <a:srgbClr val="FFFFFF"/>
                  </a:solidFill>
                  <a:latin typeface="Barlow"/>
                  <a:ea typeface="Barlow"/>
                  <a:cs typeface="Barlow"/>
                  <a:sym typeface="Barlow"/>
                </a:rPr>
                <a:t>26</a:t>
              </a:r>
            </a:p>
          </p:txBody>
        </p:sp>
      </p:grpSp>
      <p:sp>
        <p:nvSpPr>
          <p:cNvPr id="9" name="Freeform 9"/>
          <p:cNvSpPr/>
          <p:nvPr/>
        </p:nvSpPr>
        <p:spPr>
          <a:xfrm>
            <a:off x="2085696" y="91370"/>
            <a:ext cx="14116608" cy="10104261"/>
          </a:xfrm>
          <a:custGeom>
            <a:avLst/>
            <a:gdLst/>
            <a:ahLst/>
            <a:cxnLst/>
            <a:rect l="l" t="t" r="r" b="b"/>
            <a:pathLst>
              <a:path w="14116608" h="10104261">
                <a:moveTo>
                  <a:pt x="0" y="0"/>
                </a:moveTo>
                <a:lnTo>
                  <a:pt x="14116608" y="0"/>
                </a:lnTo>
                <a:lnTo>
                  <a:pt x="14116608" y="10104260"/>
                </a:lnTo>
                <a:lnTo>
                  <a:pt x="0" y="10104260"/>
                </a:lnTo>
                <a:lnTo>
                  <a:pt x="0" y="0"/>
                </a:lnTo>
                <a:close/>
              </a:path>
            </a:pathLst>
          </a:custGeom>
          <a:blipFill>
            <a:blip r:embed="rId5"/>
            <a:stretch>
              <a:fillRect t="-17" b="-17"/>
            </a:stretch>
          </a:blipFill>
        </p:spPr>
        <p:txBody>
          <a:bodyPr/>
          <a:lstStyle/>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abstract technology futuristic"/>
          <p:cNvSpPr/>
          <p:nvPr/>
        </p:nvSpPr>
        <p:spPr>
          <a:xfrm>
            <a:off x="12276830" y="8960816"/>
            <a:ext cx="6432087" cy="594968"/>
          </a:xfrm>
          <a:custGeom>
            <a:avLst/>
            <a:gdLst/>
            <a:ahLst/>
            <a:cxnLst/>
            <a:rect l="l" t="t" r="r" b="b"/>
            <a:pathLst>
              <a:path w="6432087" h="594968">
                <a:moveTo>
                  <a:pt x="0" y="0"/>
                </a:moveTo>
                <a:lnTo>
                  <a:pt x="6432087" y="0"/>
                </a:lnTo>
                <a:lnTo>
                  <a:pt x="6432087" y="594968"/>
                </a:lnTo>
                <a:lnTo>
                  <a:pt x="0" y="5949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a:off x="9144000" y="9544692"/>
            <a:ext cx="8081585" cy="346248"/>
            <a:chOff x="0" y="0"/>
            <a:chExt cx="10775446" cy="461664"/>
          </a:xfrm>
        </p:grpSpPr>
        <p:sp>
          <p:nvSpPr>
            <p:cNvPr id="4" name="Freeform 4"/>
            <p:cNvSpPr/>
            <p:nvPr/>
          </p:nvSpPr>
          <p:spPr>
            <a:xfrm>
              <a:off x="0" y="0"/>
              <a:ext cx="10775446" cy="461664"/>
            </a:xfrm>
            <a:custGeom>
              <a:avLst/>
              <a:gdLst/>
              <a:ahLst/>
              <a:cxnLst/>
              <a:rect l="l" t="t" r="r" b="b"/>
              <a:pathLst>
                <a:path w="10775446" h="461664">
                  <a:moveTo>
                    <a:pt x="0" y="0"/>
                  </a:moveTo>
                  <a:lnTo>
                    <a:pt x="10775446" y="0"/>
                  </a:lnTo>
                  <a:lnTo>
                    <a:pt x="10775446" y="461664"/>
                  </a:lnTo>
                  <a:lnTo>
                    <a:pt x="0" y="461664"/>
                  </a:lnTo>
                  <a:close/>
                </a:path>
              </a:pathLst>
            </a:custGeom>
            <a:solidFill>
              <a:srgbClr val="000000">
                <a:alpha val="0"/>
              </a:srgbClr>
            </a:solidFill>
          </p:spPr>
          <p:txBody>
            <a:bodyPr/>
            <a:lstStyle/>
            <a:p>
              <a:endParaRPr lang="en-US"/>
            </a:p>
          </p:txBody>
        </p:sp>
        <p:sp>
          <p:nvSpPr>
            <p:cNvPr id="5" name="TextBox 5"/>
            <p:cNvSpPr txBox="1"/>
            <p:nvPr/>
          </p:nvSpPr>
          <p:spPr>
            <a:xfrm>
              <a:off x="0" y="-19050"/>
              <a:ext cx="10775446" cy="480714"/>
            </a:xfrm>
            <a:prstGeom prst="rect">
              <a:avLst/>
            </a:prstGeom>
          </p:spPr>
          <p:txBody>
            <a:bodyPr lIns="0" tIns="0" rIns="0" bIns="0" rtlCol="0" anchor="t"/>
            <a:lstStyle/>
            <a:p>
              <a:pPr algn="r">
                <a:lnSpc>
                  <a:spcPts val="1620"/>
                </a:lnSpc>
              </a:pPr>
              <a:r>
                <a:rPr lang="en-US" sz="1350">
                  <a:solidFill>
                    <a:srgbClr val="FFFFFF"/>
                  </a:solidFill>
                  <a:latin typeface="Poppins Light"/>
                  <a:ea typeface="Poppins Light"/>
                  <a:cs typeface="Poppins Light"/>
                  <a:sym typeface="Poppins Light"/>
                </a:rPr>
                <a:t>© Author. This work is licensed under Creative Commons Attribution 4.0 International</a:t>
              </a:r>
            </a:p>
          </p:txBody>
        </p:sp>
      </p:grpSp>
      <p:grpSp>
        <p:nvGrpSpPr>
          <p:cNvPr id="6" name="Group 6"/>
          <p:cNvGrpSpPr/>
          <p:nvPr/>
        </p:nvGrpSpPr>
        <p:grpSpPr>
          <a:xfrm>
            <a:off x="17323594" y="9544692"/>
            <a:ext cx="491993" cy="346248"/>
            <a:chOff x="0" y="0"/>
            <a:chExt cx="655990" cy="461664"/>
          </a:xfrm>
        </p:grpSpPr>
        <p:sp>
          <p:nvSpPr>
            <p:cNvPr id="7" name="Freeform 7"/>
            <p:cNvSpPr/>
            <p:nvPr/>
          </p:nvSpPr>
          <p:spPr>
            <a:xfrm>
              <a:off x="0" y="0"/>
              <a:ext cx="655990" cy="461664"/>
            </a:xfrm>
            <a:custGeom>
              <a:avLst/>
              <a:gdLst/>
              <a:ahLst/>
              <a:cxnLst/>
              <a:rect l="l" t="t" r="r" b="b"/>
              <a:pathLst>
                <a:path w="655990" h="461664">
                  <a:moveTo>
                    <a:pt x="0" y="0"/>
                  </a:moveTo>
                  <a:lnTo>
                    <a:pt x="655990" y="0"/>
                  </a:lnTo>
                  <a:lnTo>
                    <a:pt x="655990" y="461664"/>
                  </a:lnTo>
                  <a:lnTo>
                    <a:pt x="0" y="461664"/>
                  </a:lnTo>
                  <a:close/>
                </a:path>
              </a:pathLst>
            </a:custGeom>
            <a:solidFill>
              <a:srgbClr val="000000">
                <a:alpha val="0"/>
              </a:srgbClr>
            </a:solidFill>
          </p:spPr>
          <p:txBody>
            <a:bodyPr/>
            <a:lstStyle/>
            <a:p>
              <a:endParaRPr lang="en-US"/>
            </a:p>
          </p:txBody>
        </p:sp>
        <p:sp>
          <p:nvSpPr>
            <p:cNvPr id="8" name="TextBox 8"/>
            <p:cNvSpPr txBox="1"/>
            <p:nvPr/>
          </p:nvSpPr>
          <p:spPr>
            <a:xfrm>
              <a:off x="0" y="-9525"/>
              <a:ext cx="655990" cy="471189"/>
            </a:xfrm>
            <a:prstGeom prst="rect">
              <a:avLst/>
            </a:prstGeom>
          </p:spPr>
          <p:txBody>
            <a:bodyPr lIns="0" tIns="0" rIns="0" bIns="0" rtlCol="0" anchor="t"/>
            <a:lstStyle/>
            <a:p>
              <a:pPr algn="r">
                <a:lnSpc>
                  <a:spcPts val="1620"/>
                </a:lnSpc>
              </a:pPr>
              <a:r>
                <a:rPr lang="en-US" sz="1350">
                  <a:solidFill>
                    <a:srgbClr val="FFFFFF"/>
                  </a:solidFill>
                  <a:latin typeface="Barlow"/>
                  <a:ea typeface="Barlow"/>
                  <a:cs typeface="Barlow"/>
                  <a:sym typeface="Barlow"/>
                </a:rPr>
                <a:t>27</a:t>
              </a:r>
            </a:p>
          </p:txBody>
        </p:sp>
      </p:grpSp>
      <p:sp>
        <p:nvSpPr>
          <p:cNvPr id="9" name="Freeform 9"/>
          <p:cNvSpPr/>
          <p:nvPr/>
        </p:nvSpPr>
        <p:spPr>
          <a:xfrm>
            <a:off x="2185905" y="390921"/>
            <a:ext cx="13413709" cy="8757711"/>
          </a:xfrm>
          <a:custGeom>
            <a:avLst/>
            <a:gdLst/>
            <a:ahLst/>
            <a:cxnLst/>
            <a:rect l="l" t="t" r="r" b="b"/>
            <a:pathLst>
              <a:path w="13413709" h="8757711">
                <a:moveTo>
                  <a:pt x="0" y="0"/>
                </a:moveTo>
                <a:lnTo>
                  <a:pt x="13413709" y="0"/>
                </a:lnTo>
                <a:lnTo>
                  <a:pt x="13413709" y="8757711"/>
                </a:lnTo>
                <a:lnTo>
                  <a:pt x="0" y="8757711"/>
                </a:lnTo>
                <a:lnTo>
                  <a:pt x="0" y="0"/>
                </a:lnTo>
                <a:close/>
              </a:path>
            </a:pathLst>
          </a:custGeom>
          <a:blipFill>
            <a:blip r:embed="rId5"/>
            <a:stretch>
              <a:fillRect t="-27" b="-27"/>
            </a:stretch>
          </a:blipFill>
        </p:spPr>
        <p:txBody>
          <a:bodyPr/>
          <a:lstStyle/>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Blurred Star Light Blue"/>
          <p:cNvSpPr/>
          <p:nvPr/>
        </p:nvSpPr>
        <p:spPr>
          <a:xfrm>
            <a:off x="3803626" y="-4114800"/>
            <a:ext cx="8473205" cy="8229600"/>
          </a:xfrm>
          <a:custGeom>
            <a:avLst/>
            <a:gdLst/>
            <a:ahLst/>
            <a:cxnLst/>
            <a:rect l="l" t="t" r="r" b="b"/>
            <a:pathLst>
              <a:path w="8473205" h="8229600">
                <a:moveTo>
                  <a:pt x="0" y="0"/>
                </a:moveTo>
                <a:lnTo>
                  <a:pt x="8473204" y="0"/>
                </a:lnTo>
                <a:lnTo>
                  <a:pt x="8473204" y="8229600"/>
                </a:lnTo>
                <a:lnTo>
                  <a:pt x="0" y="8229600"/>
                </a:lnTo>
                <a:lnTo>
                  <a:pt x="0" y="0"/>
                </a:lnTo>
                <a:close/>
              </a:path>
            </a:pathLst>
          </a:custGeom>
          <a:blipFill>
            <a:blip r:embed="rId3"/>
            <a:stretch>
              <a:fillRect/>
            </a:stretch>
          </a:blipFill>
        </p:spPr>
        <p:txBody>
          <a:bodyPr/>
          <a:lstStyle/>
          <a:p>
            <a:endParaRPr lang="en-US"/>
          </a:p>
        </p:txBody>
      </p:sp>
      <p:sp>
        <p:nvSpPr>
          <p:cNvPr id="3" name="Freeform 3" descr="abstract technology futuristic"/>
          <p:cNvSpPr/>
          <p:nvPr/>
        </p:nvSpPr>
        <p:spPr>
          <a:xfrm>
            <a:off x="12276830" y="8960816"/>
            <a:ext cx="6432087" cy="594968"/>
          </a:xfrm>
          <a:custGeom>
            <a:avLst/>
            <a:gdLst/>
            <a:ahLst/>
            <a:cxnLst/>
            <a:rect l="l" t="t" r="r" b="b"/>
            <a:pathLst>
              <a:path w="6432087" h="594968">
                <a:moveTo>
                  <a:pt x="0" y="0"/>
                </a:moveTo>
                <a:lnTo>
                  <a:pt x="6432087" y="0"/>
                </a:lnTo>
                <a:lnTo>
                  <a:pt x="6432087" y="594968"/>
                </a:lnTo>
                <a:lnTo>
                  <a:pt x="0" y="5949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105596" y="1434039"/>
            <a:ext cx="16119987" cy="1061769"/>
            <a:chOff x="0" y="0"/>
            <a:chExt cx="21493316" cy="1415692"/>
          </a:xfrm>
        </p:grpSpPr>
        <p:sp>
          <p:nvSpPr>
            <p:cNvPr id="5" name="Freeform 5"/>
            <p:cNvSpPr/>
            <p:nvPr/>
          </p:nvSpPr>
          <p:spPr>
            <a:xfrm>
              <a:off x="0" y="0"/>
              <a:ext cx="21493316" cy="1415692"/>
            </a:xfrm>
            <a:custGeom>
              <a:avLst/>
              <a:gdLst/>
              <a:ahLst/>
              <a:cxnLst/>
              <a:rect l="l" t="t" r="r" b="b"/>
              <a:pathLst>
                <a:path w="21493316" h="1415692">
                  <a:moveTo>
                    <a:pt x="0" y="0"/>
                  </a:moveTo>
                  <a:lnTo>
                    <a:pt x="21493316" y="0"/>
                  </a:lnTo>
                  <a:lnTo>
                    <a:pt x="21493316" y="1415692"/>
                  </a:lnTo>
                  <a:lnTo>
                    <a:pt x="0" y="1415692"/>
                  </a:lnTo>
                  <a:close/>
                </a:path>
              </a:pathLst>
            </a:custGeom>
            <a:solidFill>
              <a:srgbClr val="000000">
                <a:alpha val="0"/>
              </a:srgbClr>
            </a:solidFill>
          </p:spPr>
          <p:txBody>
            <a:bodyPr/>
            <a:lstStyle/>
            <a:p>
              <a:endParaRPr lang="en-US"/>
            </a:p>
          </p:txBody>
        </p:sp>
        <p:sp>
          <p:nvSpPr>
            <p:cNvPr id="6" name="TextBox 6"/>
            <p:cNvSpPr txBox="1"/>
            <p:nvPr/>
          </p:nvSpPr>
          <p:spPr>
            <a:xfrm>
              <a:off x="0" y="-19050"/>
              <a:ext cx="21493316" cy="1434742"/>
            </a:xfrm>
            <a:prstGeom prst="rect">
              <a:avLst/>
            </a:prstGeom>
          </p:spPr>
          <p:txBody>
            <a:bodyPr lIns="0" tIns="0" rIns="0" bIns="0" rtlCol="0" anchor="t"/>
            <a:lstStyle/>
            <a:p>
              <a:pPr algn="l">
                <a:lnSpc>
                  <a:spcPts val="7200"/>
                </a:lnSpc>
              </a:pPr>
              <a:r>
                <a:rPr lang="en-US" sz="6000" b="1">
                  <a:solidFill>
                    <a:srgbClr val="FFFFFF"/>
                  </a:solidFill>
                  <a:latin typeface="Barlow Bold"/>
                  <a:ea typeface="Barlow Bold"/>
                  <a:cs typeface="Barlow Bold"/>
                  <a:sym typeface="Barlow Bold"/>
                </a:rPr>
                <a:t>ATBMF Pillar 3: Self-healing Isolation</a:t>
              </a:r>
            </a:p>
          </p:txBody>
        </p:sp>
      </p:grpSp>
      <p:grpSp>
        <p:nvGrpSpPr>
          <p:cNvPr id="7" name="Group 7"/>
          <p:cNvGrpSpPr/>
          <p:nvPr/>
        </p:nvGrpSpPr>
        <p:grpSpPr>
          <a:xfrm>
            <a:off x="1105596" y="2681766"/>
            <a:ext cx="410766" cy="79125"/>
            <a:chOff x="0" y="0"/>
            <a:chExt cx="547688" cy="105500"/>
          </a:xfrm>
        </p:grpSpPr>
        <p:sp>
          <p:nvSpPr>
            <p:cNvPr id="8" name="Freeform 8"/>
            <p:cNvSpPr/>
            <p:nvPr/>
          </p:nvSpPr>
          <p:spPr>
            <a:xfrm>
              <a:off x="0" y="0"/>
              <a:ext cx="547751" cy="105537"/>
            </a:xfrm>
            <a:custGeom>
              <a:avLst/>
              <a:gdLst/>
              <a:ahLst/>
              <a:cxnLst/>
              <a:rect l="l" t="t" r="r" b="b"/>
              <a:pathLst>
                <a:path w="547751" h="105537">
                  <a:moveTo>
                    <a:pt x="0" y="0"/>
                  </a:moveTo>
                  <a:lnTo>
                    <a:pt x="547751" y="0"/>
                  </a:lnTo>
                  <a:lnTo>
                    <a:pt x="547751" y="105537"/>
                  </a:lnTo>
                  <a:lnTo>
                    <a:pt x="0" y="105537"/>
                  </a:lnTo>
                  <a:close/>
                </a:path>
              </a:pathLst>
            </a:custGeom>
            <a:solidFill>
              <a:srgbClr val="FFFFFF"/>
            </a:solidFill>
          </p:spPr>
          <p:txBody>
            <a:bodyPr/>
            <a:lstStyle/>
            <a:p>
              <a:endParaRPr lang="en-US"/>
            </a:p>
          </p:txBody>
        </p:sp>
      </p:grpSp>
      <p:grpSp>
        <p:nvGrpSpPr>
          <p:cNvPr id="9" name="Group 9"/>
          <p:cNvGrpSpPr/>
          <p:nvPr/>
        </p:nvGrpSpPr>
        <p:grpSpPr>
          <a:xfrm>
            <a:off x="9144000" y="9544692"/>
            <a:ext cx="8081585" cy="346248"/>
            <a:chOff x="0" y="0"/>
            <a:chExt cx="10775446" cy="461664"/>
          </a:xfrm>
        </p:grpSpPr>
        <p:sp>
          <p:nvSpPr>
            <p:cNvPr id="10" name="Freeform 10"/>
            <p:cNvSpPr/>
            <p:nvPr/>
          </p:nvSpPr>
          <p:spPr>
            <a:xfrm>
              <a:off x="0" y="0"/>
              <a:ext cx="10775446" cy="461664"/>
            </a:xfrm>
            <a:custGeom>
              <a:avLst/>
              <a:gdLst/>
              <a:ahLst/>
              <a:cxnLst/>
              <a:rect l="l" t="t" r="r" b="b"/>
              <a:pathLst>
                <a:path w="10775446" h="461664">
                  <a:moveTo>
                    <a:pt x="0" y="0"/>
                  </a:moveTo>
                  <a:lnTo>
                    <a:pt x="10775446" y="0"/>
                  </a:lnTo>
                  <a:lnTo>
                    <a:pt x="10775446" y="461664"/>
                  </a:lnTo>
                  <a:lnTo>
                    <a:pt x="0" y="461664"/>
                  </a:lnTo>
                  <a:close/>
                </a:path>
              </a:pathLst>
            </a:custGeom>
            <a:solidFill>
              <a:srgbClr val="000000">
                <a:alpha val="0"/>
              </a:srgbClr>
            </a:solidFill>
          </p:spPr>
          <p:txBody>
            <a:bodyPr/>
            <a:lstStyle/>
            <a:p>
              <a:endParaRPr lang="en-US"/>
            </a:p>
          </p:txBody>
        </p:sp>
        <p:sp>
          <p:nvSpPr>
            <p:cNvPr id="11" name="TextBox 11"/>
            <p:cNvSpPr txBox="1"/>
            <p:nvPr/>
          </p:nvSpPr>
          <p:spPr>
            <a:xfrm>
              <a:off x="0" y="-19050"/>
              <a:ext cx="10775446" cy="480714"/>
            </a:xfrm>
            <a:prstGeom prst="rect">
              <a:avLst/>
            </a:prstGeom>
          </p:spPr>
          <p:txBody>
            <a:bodyPr lIns="0" tIns="0" rIns="0" bIns="0" rtlCol="0" anchor="t"/>
            <a:lstStyle/>
            <a:p>
              <a:pPr algn="r">
                <a:lnSpc>
                  <a:spcPts val="1620"/>
                </a:lnSpc>
              </a:pPr>
              <a:r>
                <a:rPr lang="en-US" sz="1350">
                  <a:solidFill>
                    <a:srgbClr val="FFFFFF"/>
                  </a:solidFill>
                  <a:latin typeface="Poppins Light"/>
                  <a:ea typeface="Poppins Light"/>
                  <a:cs typeface="Poppins Light"/>
                  <a:sym typeface="Poppins Light"/>
                </a:rPr>
                <a:t>© Author. This work is licensed under Creative Commons Attribution 4.0 International</a:t>
              </a:r>
            </a:p>
          </p:txBody>
        </p:sp>
      </p:grpSp>
      <p:grpSp>
        <p:nvGrpSpPr>
          <p:cNvPr id="12" name="Group 12"/>
          <p:cNvGrpSpPr/>
          <p:nvPr/>
        </p:nvGrpSpPr>
        <p:grpSpPr>
          <a:xfrm>
            <a:off x="17323594" y="9544692"/>
            <a:ext cx="491993" cy="346248"/>
            <a:chOff x="0" y="0"/>
            <a:chExt cx="655990" cy="461664"/>
          </a:xfrm>
        </p:grpSpPr>
        <p:sp>
          <p:nvSpPr>
            <p:cNvPr id="13" name="Freeform 13"/>
            <p:cNvSpPr/>
            <p:nvPr/>
          </p:nvSpPr>
          <p:spPr>
            <a:xfrm>
              <a:off x="0" y="0"/>
              <a:ext cx="655990" cy="461664"/>
            </a:xfrm>
            <a:custGeom>
              <a:avLst/>
              <a:gdLst/>
              <a:ahLst/>
              <a:cxnLst/>
              <a:rect l="l" t="t" r="r" b="b"/>
              <a:pathLst>
                <a:path w="655990" h="461664">
                  <a:moveTo>
                    <a:pt x="0" y="0"/>
                  </a:moveTo>
                  <a:lnTo>
                    <a:pt x="655990" y="0"/>
                  </a:lnTo>
                  <a:lnTo>
                    <a:pt x="655990" y="461664"/>
                  </a:lnTo>
                  <a:lnTo>
                    <a:pt x="0" y="461664"/>
                  </a:lnTo>
                  <a:close/>
                </a:path>
              </a:pathLst>
            </a:custGeom>
            <a:solidFill>
              <a:srgbClr val="000000">
                <a:alpha val="0"/>
              </a:srgbClr>
            </a:solidFill>
          </p:spPr>
          <p:txBody>
            <a:bodyPr/>
            <a:lstStyle/>
            <a:p>
              <a:endParaRPr lang="en-US"/>
            </a:p>
          </p:txBody>
        </p:sp>
        <p:sp>
          <p:nvSpPr>
            <p:cNvPr id="14" name="TextBox 14"/>
            <p:cNvSpPr txBox="1"/>
            <p:nvPr/>
          </p:nvSpPr>
          <p:spPr>
            <a:xfrm>
              <a:off x="0" y="-9525"/>
              <a:ext cx="655990" cy="471189"/>
            </a:xfrm>
            <a:prstGeom prst="rect">
              <a:avLst/>
            </a:prstGeom>
          </p:spPr>
          <p:txBody>
            <a:bodyPr lIns="0" tIns="0" rIns="0" bIns="0" rtlCol="0" anchor="t"/>
            <a:lstStyle/>
            <a:p>
              <a:pPr algn="r">
                <a:lnSpc>
                  <a:spcPts val="1620"/>
                </a:lnSpc>
              </a:pPr>
              <a:r>
                <a:rPr lang="en-US" sz="1350">
                  <a:solidFill>
                    <a:srgbClr val="FFFFFF"/>
                  </a:solidFill>
                  <a:latin typeface="Barlow"/>
                  <a:ea typeface="Barlow"/>
                  <a:cs typeface="Barlow"/>
                  <a:sym typeface="Barlow"/>
                </a:rPr>
                <a:t>28</a:t>
              </a:r>
            </a:p>
          </p:txBody>
        </p:sp>
      </p:grpSp>
      <p:grpSp>
        <p:nvGrpSpPr>
          <p:cNvPr id="15" name="Group 15"/>
          <p:cNvGrpSpPr/>
          <p:nvPr/>
        </p:nvGrpSpPr>
        <p:grpSpPr>
          <a:xfrm>
            <a:off x="1105596" y="3151618"/>
            <a:ext cx="15725564" cy="6232414"/>
            <a:chOff x="0" y="0"/>
            <a:chExt cx="20967418" cy="8309886"/>
          </a:xfrm>
        </p:grpSpPr>
        <p:sp>
          <p:nvSpPr>
            <p:cNvPr id="16" name="Freeform 16"/>
            <p:cNvSpPr/>
            <p:nvPr/>
          </p:nvSpPr>
          <p:spPr>
            <a:xfrm>
              <a:off x="0" y="0"/>
              <a:ext cx="20967418" cy="8309886"/>
            </a:xfrm>
            <a:custGeom>
              <a:avLst/>
              <a:gdLst/>
              <a:ahLst/>
              <a:cxnLst/>
              <a:rect l="l" t="t" r="r" b="b"/>
              <a:pathLst>
                <a:path w="20967418" h="8309886">
                  <a:moveTo>
                    <a:pt x="0" y="0"/>
                  </a:moveTo>
                  <a:lnTo>
                    <a:pt x="20967418" y="0"/>
                  </a:lnTo>
                  <a:lnTo>
                    <a:pt x="20967418" y="8309886"/>
                  </a:lnTo>
                  <a:lnTo>
                    <a:pt x="0" y="8309886"/>
                  </a:lnTo>
                  <a:close/>
                </a:path>
              </a:pathLst>
            </a:custGeom>
            <a:solidFill>
              <a:srgbClr val="000000">
                <a:alpha val="0"/>
              </a:srgbClr>
            </a:solidFill>
          </p:spPr>
          <p:txBody>
            <a:bodyPr/>
            <a:lstStyle/>
            <a:p>
              <a:endParaRPr lang="en-US"/>
            </a:p>
          </p:txBody>
        </p:sp>
        <p:sp>
          <p:nvSpPr>
            <p:cNvPr id="17" name="TextBox 17"/>
            <p:cNvSpPr txBox="1"/>
            <p:nvPr/>
          </p:nvSpPr>
          <p:spPr>
            <a:xfrm>
              <a:off x="0" y="-66675"/>
              <a:ext cx="20967418" cy="8376561"/>
            </a:xfrm>
            <a:prstGeom prst="rect">
              <a:avLst/>
            </a:prstGeom>
          </p:spPr>
          <p:txBody>
            <a:bodyPr lIns="0" tIns="0" rIns="0" bIns="0" rtlCol="0" anchor="t"/>
            <a:lstStyle/>
            <a:p>
              <a:pPr algn="l">
                <a:lnSpc>
                  <a:spcPts val="3600"/>
                </a:lnSpc>
              </a:pPr>
              <a:r>
                <a:rPr lang="en-US" sz="3000" b="1">
                  <a:solidFill>
                    <a:srgbClr val="FFFFFF"/>
                  </a:solidFill>
                  <a:latin typeface="Arial Bold"/>
                  <a:ea typeface="Arial Bold"/>
                  <a:cs typeface="Arial Bold"/>
                  <a:sym typeface="Arial Bold"/>
                </a:rPr>
                <a:t>Concept:</a:t>
              </a:r>
              <a:r>
                <a:rPr lang="en-US" sz="3000">
                  <a:solidFill>
                    <a:srgbClr val="FFFFFF"/>
                  </a:solidFill>
                  <a:latin typeface="Arial"/>
                  <a:ea typeface="Arial"/>
                  <a:cs typeface="Arial"/>
                  <a:sym typeface="Arial"/>
                </a:rPr>
                <a:t> Automated containment actions when a potential breach or high-risk state is detected. Minimize blast radius.</a:t>
              </a:r>
            </a:p>
            <a:p>
              <a:pPr algn="l">
                <a:lnSpc>
                  <a:spcPts val="3600"/>
                </a:lnSpc>
              </a:pPr>
              <a:endParaRPr lang="en-US" sz="3000">
                <a:solidFill>
                  <a:srgbClr val="FFFFFF"/>
                </a:solidFill>
                <a:latin typeface="Arial"/>
                <a:ea typeface="Arial"/>
                <a:cs typeface="Arial"/>
                <a:sym typeface="Arial"/>
              </a:endParaRPr>
            </a:p>
            <a:p>
              <a:pPr algn="l">
                <a:lnSpc>
                  <a:spcPts val="3600"/>
                </a:lnSpc>
              </a:pPr>
              <a:r>
                <a:rPr lang="en-US" sz="3000" b="1">
                  <a:solidFill>
                    <a:srgbClr val="FFFFFF"/>
                  </a:solidFill>
                  <a:latin typeface="Arial Bold"/>
                  <a:ea typeface="Arial Bold"/>
                  <a:cs typeface="Arial Bold"/>
                  <a:sym typeface="Arial Bold"/>
                </a:rPr>
                <a:t>Key Procedures:</a:t>
              </a:r>
            </a:p>
            <a:p>
              <a:pPr algn="l">
                <a:lnSpc>
                  <a:spcPts val="3600"/>
                </a:lnSpc>
              </a:pPr>
              <a:endParaRPr lang="en-US" sz="3000" b="1">
                <a:solidFill>
                  <a:srgbClr val="FFFFFF"/>
                </a:solidFill>
                <a:latin typeface="Arial Bold"/>
                <a:ea typeface="Arial Bold"/>
                <a:cs typeface="Arial Bold"/>
                <a:sym typeface="Arial Bold"/>
              </a:endParaRPr>
            </a:p>
            <a:p>
              <a:pPr marL="542925" lvl="1" indent="-271462" algn="l">
                <a:lnSpc>
                  <a:spcPts val="3600"/>
                </a:lnSpc>
                <a:buFont typeface="Arial"/>
                <a:buChar char="•"/>
              </a:pPr>
              <a:r>
                <a:rPr lang="en-US" sz="3000" b="1">
                  <a:solidFill>
                    <a:srgbClr val="FFFFFF"/>
                  </a:solidFill>
                  <a:latin typeface="Arial Bold"/>
                  <a:ea typeface="Arial Bold"/>
                  <a:cs typeface="Arial Bold"/>
                  <a:sym typeface="Arial Bold"/>
                </a:rPr>
                <a:t>Immediate Quarantine:</a:t>
              </a:r>
              <a:r>
                <a:rPr lang="en-US" sz="3000">
                  <a:solidFill>
                    <a:srgbClr val="FFFFFF"/>
                  </a:solidFill>
                  <a:latin typeface="Arial"/>
                  <a:ea typeface="Arial"/>
                  <a:cs typeface="Arial"/>
                  <a:sym typeface="Arial"/>
                </a:rPr>
                <a:t> Automatically isolate the suspicious agent component (Network isolation via firewall/NSG rules, Resource access revocation, Runtime restrictions via container policies).</a:t>
              </a:r>
            </a:p>
            <a:p>
              <a:pPr marL="542925" lvl="1" indent="-271462" algn="l">
                <a:lnSpc>
                  <a:spcPts val="3600"/>
                </a:lnSpc>
                <a:buFont typeface="Arial"/>
                <a:buChar char="•"/>
              </a:pPr>
              <a:r>
                <a:rPr lang="en-US" sz="3000" b="1">
                  <a:solidFill>
                    <a:srgbClr val="FFFFFF"/>
                  </a:solidFill>
                  <a:latin typeface="Arial Bold"/>
                  <a:ea typeface="Arial Bold"/>
                  <a:cs typeface="Arial Bold"/>
                  <a:sym typeface="Arial Bold"/>
                </a:rPr>
                <a:t>Graceful Degradation:</a:t>
              </a:r>
              <a:r>
                <a:rPr lang="en-US" sz="3000">
                  <a:solidFill>
                    <a:srgbClr val="FFFFFF"/>
                  </a:solidFill>
                  <a:latin typeface="Arial"/>
                  <a:ea typeface="Arial"/>
                  <a:cs typeface="Arial"/>
                  <a:sym typeface="Arial"/>
                </a:rPr>
                <a:t> Allow critical business functions to continue safely, perhaps with reduced agent capabilities or fallback mechanisms.</a:t>
              </a:r>
            </a:p>
            <a:p>
              <a:pPr marL="542925" lvl="1" indent="-271462" algn="l">
                <a:lnSpc>
                  <a:spcPts val="3600"/>
                </a:lnSpc>
                <a:buFont typeface="Arial"/>
                <a:buChar char="•"/>
              </a:pPr>
              <a:r>
                <a:rPr lang="en-US" sz="3000" b="1">
                  <a:solidFill>
                    <a:srgbClr val="FFFFFF"/>
                  </a:solidFill>
                  <a:latin typeface="Arial Bold"/>
                  <a:ea typeface="Arial Bold"/>
                  <a:cs typeface="Arial Bold"/>
                  <a:sym typeface="Arial Bold"/>
                </a:rPr>
                <a:t>State Preservation:</a:t>
              </a:r>
              <a:r>
                <a:rPr lang="en-US" sz="3000">
                  <a:solidFill>
                    <a:srgbClr val="FFFFFF"/>
                  </a:solidFill>
                  <a:latin typeface="Arial"/>
                  <a:ea typeface="Arial"/>
                  <a:cs typeface="Arial"/>
                  <a:sym typeface="Arial"/>
                </a:rPr>
                <a:t> Automatically capture forensic data (memory snapshot, logs) from the isolated agent for investigation.</a:t>
              </a:r>
            </a:p>
            <a:p>
              <a:pPr marL="542925" lvl="1" indent="-271462" algn="l">
                <a:lnSpc>
                  <a:spcPts val="3600"/>
                </a:lnSpc>
              </a:pPr>
              <a:endParaRPr lang="en-US" sz="3000">
                <a:solidFill>
                  <a:srgbClr val="FFFFFF"/>
                </a:solidFill>
                <a:latin typeface="Arial"/>
                <a:ea typeface="Arial"/>
                <a:cs typeface="Arial"/>
                <a:sym typeface="Arial"/>
              </a:endParaRPr>
            </a:p>
          </p:txBody>
        </p:sp>
      </p:grpSp>
      <p:grpSp>
        <p:nvGrpSpPr>
          <p:cNvPr id="18" name="Group 18"/>
          <p:cNvGrpSpPr/>
          <p:nvPr/>
        </p:nvGrpSpPr>
        <p:grpSpPr>
          <a:xfrm>
            <a:off x="1105598" y="880041"/>
            <a:ext cx="16119987" cy="553998"/>
            <a:chOff x="0" y="0"/>
            <a:chExt cx="21493316" cy="738664"/>
          </a:xfrm>
        </p:grpSpPr>
        <p:sp>
          <p:nvSpPr>
            <p:cNvPr id="19" name="Freeform 19"/>
            <p:cNvSpPr/>
            <p:nvPr/>
          </p:nvSpPr>
          <p:spPr>
            <a:xfrm>
              <a:off x="0" y="0"/>
              <a:ext cx="21493316" cy="738664"/>
            </a:xfrm>
            <a:custGeom>
              <a:avLst/>
              <a:gdLst/>
              <a:ahLst/>
              <a:cxnLst/>
              <a:rect l="l" t="t" r="r" b="b"/>
              <a:pathLst>
                <a:path w="21493316" h="738664">
                  <a:moveTo>
                    <a:pt x="0" y="0"/>
                  </a:moveTo>
                  <a:lnTo>
                    <a:pt x="21493316" y="0"/>
                  </a:lnTo>
                  <a:lnTo>
                    <a:pt x="21493316" y="738664"/>
                  </a:lnTo>
                  <a:lnTo>
                    <a:pt x="0" y="738664"/>
                  </a:lnTo>
                  <a:close/>
                </a:path>
              </a:pathLst>
            </a:custGeom>
            <a:solidFill>
              <a:srgbClr val="000000">
                <a:alpha val="0"/>
              </a:srgbClr>
            </a:solidFill>
          </p:spPr>
          <p:txBody>
            <a:bodyPr/>
            <a:lstStyle/>
            <a:p>
              <a:endParaRPr lang="en-US"/>
            </a:p>
          </p:txBody>
        </p:sp>
        <p:sp>
          <p:nvSpPr>
            <p:cNvPr id="20" name="TextBox 20"/>
            <p:cNvSpPr txBox="1"/>
            <p:nvPr/>
          </p:nvSpPr>
          <p:spPr>
            <a:xfrm>
              <a:off x="0" y="-28575"/>
              <a:ext cx="21493316" cy="767239"/>
            </a:xfrm>
            <a:prstGeom prst="rect">
              <a:avLst/>
            </a:prstGeom>
          </p:spPr>
          <p:txBody>
            <a:bodyPr lIns="0" tIns="0" rIns="0" bIns="0" rtlCol="0" anchor="t"/>
            <a:lstStyle/>
            <a:p>
              <a:pPr algn="l">
                <a:lnSpc>
                  <a:spcPts val="3240"/>
                </a:lnSpc>
              </a:pPr>
              <a:r>
                <a:rPr lang="en-US" sz="2700">
                  <a:solidFill>
                    <a:srgbClr val="5AE0A7"/>
                  </a:solidFill>
                  <a:latin typeface="Poppins Light"/>
                  <a:ea typeface="Poppins Light"/>
                  <a:cs typeface="Poppins Light"/>
                  <a:sym typeface="Poppins Light"/>
                </a:rPr>
                <a:t>ATBMF: Contain The Threat</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abstract technology futuristic"/>
          <p:cNvSpPr/>
          <p:nvPr/>
        </p:nvSpPr>
        <p:spPr>
          <a:xfrm>
            <a:off x="12276830" y="8960816"/>
            <a:ext cx="6432087" cy="594968"/>
          </a:xfrm>
          <a:custGeom>
            <a:avLst/>
            <a:gdLst/>
            <a:ahLst/>
            <a:cxnLst/>
            <a:rect l="l" t="t" r="r" b="b"/>
            <a:pathLst>
              <a:path w="6432087" h="594968">
                <a:moveTo>
                  <a:pt x="0" y="0"/>
                </a:moveTo>
                <a:lnTo>
                  <a:pt x="6432087" y="0"/>
                </a:lnTo>
                <a:lnTo>
                  <a:pt x="6432087" y="594968"/>
                </a:lnTo>
                <a:lnTo>
                  <a:pt x="0" y="5949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a:off x="9144000" y="9544692"/>
            <a:ext cx="8081585" cy="346248"/>
            <a:chOff x="0" y="0"/>
            <a:chExt cx="10775446" cy="461664"/>
          </a:xfrm>
        </p:grpSpPr>
        <p:sp>
          <p:nvSpPr>
            <p:cNvPr id="4" name="Freeform 4"/>
            <p:cNvSpPr/>
            <p:nvPr/>
          </p:nvSpPr>
          <p:spPr>
            <a:xfrm>
              <a:off x="0" y="0"/>
              <a:ext cx="10775446" cy="461664"/>
            </a:xfrm>
            <a:custGeom>
              <a:avLst/>
              <a:gdLst/>
              <a:ahLst/>
              <a:cxnLst/>
              <a:rect l="l" t="t" r="r" b="b"/>
              <a:pathLst>
                <a:path w="10775446" h="461664">
                  <a:moveTo>
                    <a:pt x="0" y="0"/>
                  </a:moveTo>
                  <a:lnTo>
                    <a:pt x="10775446" y="0"/>
                  </a:lnTo>
                  <a:lnTo>
                    <a:pt x="10775446" y="461664"/>
                  </a:lnTo>
                  <a:lnTo>
                    <a:pt x="0" y="461664"/>
                  </a:lnTo>
                  <a:close/>
                </a:path>
              </a:pathLst>
            </a:custGeom>
            <a:solidFill>
              <a:srgbClr val="000000">
                <a:alpha val="0"/>
              </a:srgbClr>
            </a:solidFill>
          </p:spPr>
          <p:txBody>
            <a:bodyPr/>
            <a:lstStyle/>
            <a:p>
              <a:endParaRPr lang="en-US"/>
            </a:p>
          </p:txBody>
        </p:sp>
        <p:sp>
          <p:nvSpPr>
            <p:cNvPr id="5" name="TextBox 5"/>
            <p:cNvSpPr txBox="1"/>
            <p:nvPr/>
          </p:nvSpPr>
          <p:spPr>
            <a:xfrm>
              <a:off x="0" y="-19050"/>
              <a:ext cx="10775446" cy="480714"/>
            </a:xfrm>
            <a:prstGeom prst="rect">
              <a:avLst/>
            </a:prstGeom>
          </p:spPr>
          <p:txBody>
            <a:bodyPr lIns="0" tIns="0" rIns="0" bIns="0" rtlCol="0" anchor="t"/>
            <a:lstStyle/>
            <a:p>
              <a:pPr algn="r">
                <a:lnSpc>
                  <a:spcPts val="1620"/>
                </a:lnSpc>
              </a:pPr>
              <a:r>
                <a:rPr lang="en-US" sz="1350">
                  <a:solidFill>
                    <a:srgbClr val="FFFFFF"/>
                  </a:solidFill>
                  <a:latin typeface="Poppins Light"/>
                  <a:ea typeface="Poppins Light"/>
                  <a:cs typeface="Poppins Light"/>
                  <a:sym typeface="Poppins Light"/>
                </a:rPr>
                <a:t>© Author. This work is licensed under Creative Commons Attribution 4.0 International</a:t>
              </a:r>
            </a:p>
          </p:txBody>
        </p:sp>
      </p:grpSp>
      <p:grpSp>
        <p:nvGrpSpPr>
          <p:cNvPr id="6" name="Group 6"/>
          <p:cNvGrpSpPr/>
          <p:nvPr/>
        </p:nvGrpSpPr>
        <p:grpSpPr>
          <a:xfrm>
            <a:off x="17323594" y="9544692"/>
            <a:ext cx="491993" cy="346248"/>
            <a:chOff x="0" y="0"/>
            <a:chExt cx="655990" cy="461664"/>
          </a:xfrm>
        </p:grpSpPr>
        <p:sp>
          <p:nvSpPr>
            <p:cNvPr id="7" name="Freeform 7"/>
            <p:cNvSpPr/>
            <p:nvPr/>
          </p:nvSpPr>
          <p:spPr>
            <a:xfrm>
              <a:off x="0" y="0"/>
              <a:ext cx="655990" cy="461664"/>
            </a:xfrm>
            <a:custGeom>
              <a:avLst/>
              <a:gdLst/>
              <a:ahLst/>
              <a:cxnLst/>
              <a:rect l="l" t="t" r="r" b="b"/>
              <a:pathLst>
                <a:path w="655990" h="461664">
                  <a:moveTo>
                    <a:pt x="0" y="0"/>
                  </a:moveTo>
                  <a:lnTo>
                    <a:pt x="655990" y="0"/>
                  </a:lnTo>
                  <a:lnTo>
                    <a:pt x="655990" y="461664"/>
                  </a:lnTo>
                  <a:lnTo>
                    <a:pt x="0" y="461664"/>
                  </a:lnTo>
                  <a:close/>
                </a:path>
              </a:pathLst>
            </a:custGeom>
            <a:solidFill>
              <a:srgbClr val="000000">
                <a:alpha val="0"/>
              </a:srgbClr>
            </a:solidFill>
          </p:spPr>
          <p:txBody>
            <a:bodyPr/>
            <a:lstStyle/>
            <a:p>
              <a:endParaRPr lang="en-US"/>
            </a:p>
          </p:txBody>
        </p:sp>
        <p:sp>
          <p:nvSpPr>
            <p:cNvPr id="8" name="TextBox 8"/>
            <p:cNvSpPr txBox="1"/>
            <p:nvPr/>
          </p:nvSpPr>
          <p:spPr>
            <a:xfrm>
              <a:off x="0" y="-9525"/>
              <a:ext cx="655990" cy="471189"/>
            </a:xfrm>
            <a:prstGeom prst="rect">
              <a:avLst/>
            </a:prstGeom>
          </p:spPr>
          <p:txBody>
            <a:bodyPr lIns="0" tIns="0" rIns="0" bIns="0" rtlCol="0" anchor="t"/>
            <a:lstStyle/>
            <a:p>
              <a:pPr algn="r">
                <a:lnSpc>
                  <a:spcPts val="1620"/>
                </a:lnSpc>
              </a:pPr>
              <a:r>
                <a:rPr lang="en-US" sz="1350">
                  <a:solidFill>
                    <a:srgbClr val="FFFFFF"/>
                  </a:solidFill>
                  <a:latin typeface="Barlow"/>
                  <a:ea typeface="Barlow"/>
                  <a:cs typeface="Barlow"/>
                  <a:sym typeface="Barlow"/>
                </a:rPr>
                <a:t>29</a:t>
              </a:r>
            </a:p>
          </p:txBody>
        </p:sp>
      </p:grpSp>
      <p:sp>
        <p:nvSpPr>
          <p:cNvPr id="9" name="Freeform 9"/>
          <p:cNvSpPr/>
          <p:nvPr/>
        </p:nvSpPr>
        <p:spPr>
          <a:xfrm>
            <a:off x="1715752" y="1"/>
            <a:ext cx="14446632" cy="10286998"/>
          </a:xfrm>
          <a:custGeom>
            <a:avLst/>
            <a:gdLst/>
            <a:ahLst/>
            <a:cxnLst/>
            <a:rect l="l" t="t" r="r" b="b"/>
            <a:pathLst>
              <a:path w="14446632" h="10286998">
                <a:moveTo>
                  <a:pt x="0" y="0"/>
                </a:moveTo>
                <a:lnTo>
                  <a:pt x="14446632" y="0"/>
                </a:lnTo>
                <a:lnTo>
                  <a:pt x="14446632" y="10286999"/>
                </a:lnTo>
                <a:lnTo>
                  <a:pt x="0" y="10286999"/>
                </a:lnTo>
                <a:lnTo>
                  <a:pt x="0" y="0"/>
                </a:lnTo>
                <a:close/>
              </a:path>
            </a:pathLst>
          </a:custGeom>
          <a:blipFill>
            <a:blip r:embed="rId5"/>
            <a:stretch>
              <a:fillRect/>
            </a:stretch>
          </a:blipFill>
        </p:spPr>
        <p:txBody>
          <a:bodyPr/>
          <a:lstStyle/>
          <a:p>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abstract technology futuristic"/>
          <p:cNvSpPr/>
          <p:nvPr/>
        </p:nvSpPr>
        <p:spPr>
          <a:xfrm>
            <a:off x="12276830" y="8960816"/>
            <a:ext cx="6432087" cy="594968"/>
          </a:xfrm>
          <a:custGeom>
            <a:avLst/>
            <a:gdLst/>
            <a:ahLst/>
            <a:cxnLst/>
            <a:rect l="l" t="t" r="r" b="b"/>
            <a:pathLst>
              <a:path w="6432087" h="594968">
                <a:moveTo>
                  <a:pt x="0" y="0"/>
                </a:moveTo>
                <a:lnTo>
                  <a:pt x="6432087" y="0"/>
                </a:lnTo>
                <a:lnTo>
                  <a:pt x="6432087" y="594968"/>
                </a:lnTo>
                <a:lnTo>
                  <a:pt x="0" y="5949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a:off x="1105596" y="2681766"/>
            <a:ext cx="410766" cy="79125"/>
            <a:chOff x="0" y="0"/>
            <a:chExt cx="547688" cy="105500"/>
          </a:xfrm>
        </p:grpSpPr>
        <p:sp>
          <p:nvSpPr>
            <p:cNvPr id="4" name="Freeform 4"/>
            <p:cNvSpPr/>
            <p:nvPr/>
          </p:nvSpPr>
          <p:spPr>
            <a:xfrm>
              <a:off x="0" y="0"/>
              <a:ext cx="547751" cy="105537"/>
            </a:xfrm>
            <a:custGeom>
              <a:avLst/>
              <a:gdLst/>
              <a:ahLst/>
              <a:cxnLst/>
              <a:rect l="l" t="t" r="r" b="b"/>
              <a:pathLst>
                <a:path w="547751" h="105537">
                  <a:moveTo>
                    <a:pt x="0" y="0"/>
                  </a:moveTo>
                  <a:lnTo>
                    <a:pt x="547751" y="0"/>
                  </a:lnTo>
                  <a:lnTo>
                    <a:pt x="547751" y="105537"/>
                  </a:lnTo>
                  <a:lnTo>
                    <a:pt x="0" y="105537"/>
                  </a:lnTo>
                  <a:close/>
                </a:path>
              </a:pathLst>
            </a:custGeom>
            <a:solidFill>
              <a:srgbClr val="5AE0A7"/>
            </a:solidFill>
          </p:spPr>
          <p:txBody>
            <a:bodyPr/>
            <a:lstStyle/>
            <a:p>
              <a:endParaRPr lang="en-US"/>
            </a:p>
          </p:txBody>
        </p:sp>
      </p:grpSp>
      <p:grpSp>
        <p:nvGrpSpPr>
          <p:cNvPr id="5" name="Group 5"/>
          <p:cNvGrpSpPr/>
          <p:nvPr/>
        </p:nvGrpSpPr>
        <p:grpSpPr>
          <a:xfrm>
            <a:off x="9144000" y="9544692"/>
            <a:ext cx="8081585" cy="346248"/>
            <a:chOff x="0" y="0"/>
            <a:chExt cx="10775446" cy="461664"/>
          </a:xfrm>
        </p:grpSpPr>
        <p:sp>
          <p:nvSpPr>
            <p:cNvPr id="6" name="Freeform 6"/>
            <p:cNvSpPr/>
            <p:nvPr/>
          </p:nvSpPr>
          <p:spPr>
            <a:xfrm>
              <a:off x="0" y="0"/>
              <a:ext cx="10775446" cy="461664"/>
            </a:xfrm>
            <a:custGeom>
              <a:avLst/>
              <a:gdLst/>
              <a:ahLst/>
              <a:cxnLst/>
              <a:rect l="l" t="t" r="r" b="b"/>
              <a:pathLst>
                <a:path w="10775446" h="461664">
                  <a:moveTo>
                    <a:pt x="0" y="0"/>
                  </a:moveTo>
                  <a:lnTo>
                    <a:pt x="10775446" y="0"/>
                  </a:lnTo>
                  <a:lnTo>
                    <a:pt x="10775446" y="461664"/>
                  </a:lnTo>
                  <a:lnTo>
                    <a:pt x="0" y="461664"/>
                  </a:lnTo>
                  <a:close/>
                </a:path>
              </a:pathLst>
            </a:custGeom>
            <a:solidFill>
              <a:srgbClr val="000000">
                <a:alpha val="0"/>
              </a:srgbClr>
            </a:solidFill>
          </p:spPr>
          <p:txBody>
            <a:bodyPr/>
            <a:lstStyle/>
            <a:p>
              <a:endParaRPr lang="en-US"/>
            </a:p>
          </p:txBody>
        </p:sp>
        <p:sp>
          <p:nvSpPr>
            <p:cNvPr id="7" name="TextBox 7"/>
            <p:cNvSpPr txBox="1"/>
            <p:nvPr/>
          </p:nvSpPr>
          <p:spPr>
            <a:xfrm>
              <a:off x="0" y="-19050"/>
              <a:ext cx="10775446" cy="480714"/>
            </a:xfrm>
            <a:prstGeom prst="rect">
              <a:avLst/>
            </a:prstGeom>
          </p:spPr>
          <p:txBody>
            <a:bodyPr lIns="0" tIns="0" rIns="0" bIns="0" rtlCol="0" anchor="t"/>
            <a:lstStyle/>
            <a:p>
              <a:pPr algn="r">
                <a:lnSpc>
                  <a:spcPts val="1620"/>
                </a:lnSpc>
              </a:pPr>
              <a:r>
                <a:rPr lang="en-US" sz="1350">
                  <a:solidFill>
                    <a:srgbClr val="FFFFFF"/>
                  </a:solidFill>
                  <a:latin typeface="Poppins Light"/>
                  <a:ea typeface="Poppins Light"/>
                  <a:cs typeface="Poppins Light"/>
                  <a:sym typeface="Poppins Light"/>
                </a:rPr>
                <a:t>© Author. This work is licensed under Creative Commons Attribution 4.0 International</a:t>
              </a:r>
            </a:p>
          </p:txBody>
        </p:sp>
      </p:grpSp>
      <p:grpSp>
        <p:nvGrpSpPr>
          <p:cNvPr id="8" name="Group 8"/>
          <p:cNvGrpSpPr/>
          <p:nvPr/>
        </p:nvGrpSpPr>
        <p:grpSpPr>
          <a:xfrm>
            <a:off x="17323594" y="9544692"/>
            <a:ext cx="491993" cy="346248"/>
            <a:chOff x="0" y="0"/>
            <a:chExt cx="655990" cy="461664"/>
          </a:xfrm>
        </p:grpSpPr>
        <p:sp>
          <p:nvSpPr>
            <p:cNvPr id="9" name="Freeform 9"/>
            <p:cNvSpPr/>
            <p:nvPr/>
          </p:nvSpPr>
          <p:spPr>
            <a:xfrm>
              <a:off x="0" y="0"/>
              <a:ext cx="655990" cy="461664"/>
            </a:xfrm>
            <a:custGeom>
              <a:avLst/>
              <a:gdLst/>
              <a:ahLst/>
              <a:cxnLst/>
              <a:rect l="l" t="t" r="r" b="b"/>
              <a:pathLst>
                <a:path w="655990" h="461664">
                  <a:moveTo>
                    <a:pt x="0" y="0"/>
                  </a:moveTo>
                  <a:lnTo>
                    <a:pt x="655990" y="0"/>
                  </a:lnTo>
                  <a:lnTo>
                    <a:pt x="655990" y="461664"/>
                  </a:lnTo>
                  <a:lnTo>
                    <a:pt x="0" y="461664"/>
                  </a:lnTo>
                  <a:close/>
                </a:path>
              </a:pathLst>
            </a:custGeom>
            <a:solidFill>
              <a:srgbClr val="000000">
                <a:alpha val="0"/>
              </a:srgbClr>
            </a:solidFill>
          </p:spPr>
          <p:txBody>
            <a:bodyPr/>
            <a:lstStyle/>
            <a:p>
              <a:endParaRPr lang="en-US"/>
            </a:p>
          </p:txBody>
        </p:sp>
        <p:sp>
          <p:nvSpPr>
            <p:cNvPr id="10" name="TextBox 10"/>
            <p:cNvSpPr txBox="1"/>
            <p:nvPr/>
          </p:nvSpPr>
          <p:spPr>
            <a:xfrm>
              <a:off x="0" y="-9525"/>
              <a:ext cx="655990" cy="471189"/>
            </a:xfrm>
            <a:prstGeom prst="rect">
              <a:avLst/>
            </a:prstGeom>
          </p:spPr>
          <p:txBody>
            <a:bodyPr lIns="0" tIns="0" rIns="0" bIns="0" rtlCol="0" anchor="t"/>
            <a:lstStyle/>
            <a:p>
              <a:pPr algn="r">
                <a:lnSpc>
                  <a:spcPts val="1620"/>
                </a:lnSpc>
              </a:pPr>
              <a:r>
                <a:rPr lang="en-US" sz="1350">
                  <a:solidFill>
                    <a:srgbClr val="FFFFFF"/>
                  </a:solidFill>
                  <a:latin typeface="Barlow"/>
                  <a:ea typeface="Barlow"/>
                  <a:cs typeface="Barlow"/>
                  <a:sym typeface="Barlow"/>
                </a:rPr>
                <a:t>30</a:t>
              </a:r>
            </a:p>
          </p:txBody>
        </p:sp>
      </p:grpSp>
      <p:sp>
        <p:nvSpPr>
          <p:cNvPr id="11" name="Freeform 11"/>
          <p:cNvSpPr/>
          <p:nvPr/>
        </p:nvSpPr>
        <p:spPr>
          <a:xfrm>
            <a:off x="1062416" y="207177"/>
            <a:ext cx="14575634" cy="9337515"/>
          </a:xfrm>
          <a:custGeom>
            <a:avLst/>
            <a:gdLst/>
            <a:ahLst/>
            <a:cxnLst/>
            <a:rect l="l" t="t" r="r" b="b"/>
            <a:pathLst>
              <a:path w="14575634" h="9337515">
                <a:moveTo>
                  <a:pt x="0" y="0"/>
                </a:moveTo>
                <a:lnTo>
                  <a:pt x="14575633" y="0"/>
                </a:lnTo>
                <a:lnTo>
                  <a:pt x="14575633" y="9337515"/>
                </a:lnTo>
                <a:lnTo>
                  <a:pt x="0" y="9337515"/>
                </a:lnTo>
                <a:lnTo>
                  <a:pt x="0" y="0"/>
                </a:lnTo>
                <a:close/>
              </a:path>
            </a:pathLst>
          </a:custGeom>
          <a:blipFill>
            <a:blip r:embed="rId5"/>
            <a:stretch>
              <a:fillRect t="-76" b="-76"/>
            </a:stretch>
          </a:blipFill>
        </p:spPr>
        <p:txBody>
          <a:bodyPr/>
          <a:lstStyle/>
          <a:p>
            <a:endParaRPr lang="en-US"/>
          </a:p>
        </p:txBody>
      </p:sp>
      <p:grpSp>
        <p:nvGrpSpPr>
          <p:cNvPr id="12" name="Group 12"/>
          <p:cNvGrpSpPr/>
          <p:nvPr/>
        </p:nvGrpSpPr>
        <p:grpSpPr>
          <a:xfrm>
            <a:off x="13598856" y="6986967"/>
            <a:ext cx="1756983" cy="1529395"/>
            <a:chOff x="0" y="0"/>
            <a:chExt cx="462745" cy="402804"/>
          </a:xfrm>
        </p:grpSpPr>
        <p:sp>
          <p:nvSpPr>
            <p:cNvPr id="13" name="Freeform 13"/>
            <p:cNvSpPr/>
            <p:nvPr/>
          </p:nvSpPr>
          <p:spPr>
            <a:xfrm>
              <a:off x="0" y="0"/>
              <a:ext cx="462745" cy="402804"/>
            </a:xfrm>
            <a:custGeom>
              <a:avLst/>
              <a:gdLst/>
              <a:ahLst/>
              <a:cxnLst/>
              <a:rect l="l" t="t" r="r" b="b"/>
              <a:pathLst>
                <a:path w="462745" h="402804">
                  <a:moveTo>
                    <a:pt x="74908" y="0"/>
                  </a:moveTo>
                  <a:lnTo>
                    <a:pt x="387836" y="0"/>
                  </a:lnTo>
                  <a:cubicBezTo>
                    <a:pt x="407703" y="0"/>
                    <a:pt x="426756" y="7892"/>
                    <a:pt x="440804" y="21940"/>
                  </a:cubicBezTo>
                  <a:cubicBezTo>
                    <a:pt x="454852" y="35988"/>
                    <a:pt x="462745" y="55041"/>
                    <a:pt x="462745" y="74908"/>
                  </a:cubicBezTo>
                  <a:lnTo>
                    <a:pt x="462745" y="327895"/>
                  </a:lnTo>
                  <a:cubicBezTo>
                    <a:pt x="462745" y="347762"/>
                    <a:pt x="454852" y="366815"/>
                    <a:pt x="440804" y="380863"/>
                  </a:cubicBezTo>
                  <a:cubicBezTo>
                    <a:pt x="426756" y="394911"/>
                    <a:pt x="407703" y="402804"/>
                    <a:pt x="387836" y="402804"/>
                  </a:cubicBezTo>
                  <a:lnTo>
                    <a:pt x="74908" y="402804"/>
                  </a:lnTo>
                  <a:cubicBezTo>
                    <a:pt x="55041" y="402804"/>
                    <a:pt x="35988" y="394911"/>
                    <a:pt x="21940" y="380863"/>
                  </a:cubicBezTo>
                  <a:cubicBezTo>
                    <a:pt x="7892" y="366815"/>
                    <a:pt x="0" y="347762"/>
                    <a:pt x="0" y="327895"/>
                  </a:cubicBezTo>
                  <a:lnTo>
                    <a:pt x="0" y="74908"/>
                  </a:lnTo>
                  <a:cubicBezTo>
                    <a:pt x="0" y="55041"/>
                    <a:pt x="7892" y="35988"/>
                    <a:pt x="21940" y="21940"/>
                  </a:cubicBezTo>
                  <a:cubicBezTo>
                    <a:pt x="35988" y="7892"/>
                    <a:pt x="55041" y="0"/>
                    <a:pt x="74908" y="0"/>
                  </a:cubicBezTo>
                  <a:close/>
                </a:path>
              </a:pathLst>
            </a:custGeom>
            <a:solidFill>
              <a:srgbClr val="F4F8FC"/>
            </a:solidFill>
          </p:spPr>
          <p:txBody>
            <a:bodyPr/>
            <a:lstStyle/>
            <a:p>
              <a:endParaRPr lang="en-US"/>
            </a:p>
          </p:txBody>
        </p:sp>
        <p:sp>
          <p:nvSpPr>
            <p:cNvPr id="14" name="TextBox 14"/>
            <p:cNvSpPr txBox="1"/>
            <p:nvPr/>
          </p:nvSpPr>
          <p:spPr>
            <a:xfrm>
              <a:off x="0" y="-19050"/>
              <a:ext cx="462745" cy="421854"/>
            </a:xfrm>
            <a:prstGeom prst="rect">
              <a:avLst/>
            </a:prstGeom>
          </p:spPr>
          <p:txBody>
            <a:bodyPr lIns="50800" tIns="50800" rIns="50800" bIns="50800" rtlCol="0" anchor="ctr"/>
            <a:lstStyle/>
            <a:p>
              <a:pPr algn="ctr">
                <a:lnSpc>
                  <a:spcPts val="1620"/>
                </a:lnSpc>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Blurred Star Light Blue"/>
          <p:cNvSpPr/>
          <p:nvPr/>
        </p:nvSpPr>
        <p:spPr>
          <a:xfrm>
            <a:off x="3803626" y="-4114800"/>
            <a:ext cx="8473205" cy="8229600"/>
          </a:xfrm>
          <a:custGeom>
            <a:avLst/>
            <a:gdLst/>
            <a:ahLst/>
            <a:cxnLst/>
            <a:rect l="l" t="t" r="r" b="b"/>
            <a:pathLst>
              <a:path w="8473205" h="8229600">
                <a:moveTo>
                  <a:pt x="0" y="0"/>
                </a:moveTo>
                <a:lnTo>
                  <a:pt x="8473204" y="0"/>
                </a:lnTo>
                <a:lnTo>
                  <a:pt x="8473204" y="8229600"/>
                </a:lnTo>
                <a:lnTo>
                  <a:pt x="0" y="8229600"/>
                </a:lnTo>
                <a:lnTo>
                  <a:pt x="0" y="0"/>
                </a:lnTo>
                <a:close/>
              </a:path>
            </a:pathLst>
          </a:custGeom>
          <a:blipFill>
            <a:blip r:embed="rId3"/>
            <a:stretch>
              <a:fillRect/>
            </a:stretch>
          </a:blipFill>
        </p:spPr>
        <p:txBody>
          <a:bodyPr/>
          <a:lstStyle/>
          <a:p>
            <a:endParaRPr lang="en-US"/>
          </a:p>
        </p:txBody>
      </p:sp>
      <p:sp>
        <p:nvSpPr>
          <p:cNvPr id="3" name="Freeform 3" descr="abstract technology futuristic"/>
          <p:cNvSpPr/>
          <p:nvPr/>
        </p:nvSpPr>
        <p:spPr>
          <a:xfrm>
            <a:off x="12276830" y="8960816"/>
            <a:ext cx="6432087" cy="594968"/>
          </a:xfrm>
          <a:custGeom>
            <a:avLst/>
            <a:gdLst/>
            <a:ahLst/>
            <a:cxnLst/>
            <a:rect l="l" t="t" r="r" b="b"/>
            <a:pathLst>
              <a:path w="6432087" h="594968">
                <a:moveTo>
                  <a:pt x="0" y="0"/>
                </a:moveTo>
                <a:lnTo>
                  <a:pt x="6432087" y="0"/>
                </a:lnTo>
                <a:lnTo>
                  <a:pt x="6432087" y="594968"/>
                </a:lnTo>
                <a:lnTo>
                  <a:pt x="0" y="5949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084006" y="2391400"/>
            <a:ext cx="16119987" cy="1061829"/>
            <a:chOff x="0" y="0"/>
            <a:chExt cx="21493316" cy="1415772"/>
          </a:xfrm>
        </p:grpSpPr>
        <p:sp>
          <p:nvSpPr>
            <p:cNvPr id="5" name="Freeform 5"/>
            <p:cNvSpPr/>
            <p:nvPr/>
          </p:nvSpPr>
          <p:spPr>
            <a:xfrm>
              <a:off x="0" y="0"/>
              <a:ext cx="21493316" cy="1415772"/>
            </a:xfrm>
            <a:custGeom>
              <a:avLst/>
              <a:gdLst/>
              <a:ahLst/>
              <a:cxnLst/>
              <a:rect l="l" t="t" r="r" b="b"/>
              <a:pathLst>
                <a:path w="21493316" h="1415772">
                  <a:moveTo>
                    <a:pt x="0" y="0"/>
                  </a:moveTo>
                  <a:lnTo>
                    <a:pt x="21493316" y="0"/>
                  </a:lnTo>
                  <a:lnTo>
                    <a:pt x="21493316" y="1415772"/>
                  </a:lnTo>
                  <a:lnTo>
                    <a:pt x="0" y="1415772"/>
                  </a:lnTo>
                  <a:close/>
                </a:path>
              </a:pathLst>
            </a:custGeom>
            <a:solidFill>
              <a:srgbClr val="000000">
                <a:alpha val="0"/>
              </a:srgbClr>
            </a:solidFill>
          </p:spPr>
          <p:txBody>
            <a:bodyPr/>
            <a:lstStyle/>
            <a:p>
              <a:endParaRPr lang="en-US"/>
            </a:p>
          </p:txBody>
        </p:sp>
        <p:sp>
          <p:nvSpPr>
            <p:cNvPr id="6" name="TextBox 6"/>
            <p:cNvSpPr txBox="1"/>
            <p:nvPr/>
          </p:nvSpPr>
          <p:spPr>
            <a:xfrm>
              <a:off x="0" y="-19050"/>
              <a:ext cx="21493316" cy="1434822"/>
            </a:xfrm>
            <a:prstGeom prst="rect">
              <a:avLst/>
            </a:prstGeom>
          </p:spPr>
          <p:txBody>
            <a:bodyPr lIns="0" tIns="0" rIns="0" bIns="0" rtlCol="0" anchor="t"/>
            <a:lstStyle/>
            <a:p>
              <a:pPr algn="l">
                <a:lnSpc>
                  <a:spcPts val="7200"/>
                </a:lnSpc>
              </a:pPr>
              <a:r>
                <a:rPr lang="en-US" sz="6000" b="1">
                  <a:solidFill>
                    <a:srgbClr val="FFFFFF"/>
                  </a:solidFill>
                  <a:latin typeface="Barlow Bold"/>
                  <a:ea typeface="Barlow Bold"/>
                  <a:cs typeface="Barlow Bold"/>
                  <a:sym typeface="Barlow Bold"/>
                </a:rPr>
                <a:t>The GenAI Agent Revolution is Here</a:t>
              </a:r>
            </a:p>
          </p:txBody>
        </p:sp>
      </p:grpSp>
      <p:grpSp>
        <p:nvGrpSpPr>
          <p:cNvPr id="7" name="Group 7"/>
          <p:cNvGrpSpPr/>
          <p:nvPr/>
        </p:nvGrpSpPr>
        <p:grpSpPr>
          <a:xfrm>
            <a:off x="1084008" y="1837403"/>
            <a:ext cx="16119987" cy="553998"/>
            <a:chOff x="0" y="0"/>
            <a:chExt cx="21493316" cy="738664"/>
          </a:xfrm>
        </p:grpSpPr>
        <p:sp>
          <p:nvSpPr>
            <p:cNvPr id="8" name="Freeform 8"/>
            <p:cNvSpPr/>
            <p:nvPr/>
          </p:nvSpPr>
          <p:spPr>
            <a:xfrm>
              <a:off x="0" y="0"/>
              <a:ext cx="21493316" cy="738664"/>
            </a:xfrm>
            <a:custGeom>
              <a:avLst/>
              <a:gdLst/>
              <a:ahLst/>
              <a:cxnLst/>
              <a:rect l="l" t="t" r="r" b="b"/>
              <a:pathLst>
                <a:path w="21493316" h="738664">
                  <a:moveTo>
                    <a:pt x="0" y="0"/>
                  </a:moveTo>
                  <a:lnTo>
                    <a:pt x="21493316" y="0"/>
                  </a:lnTo>
                  <a:lnTo>
                    <a:pt x="21493316" y="738664"/>
                  </a:lnTo>
                  <a:lnTo>
                    <a:pt x="0" y="738664"/>
                  </a:lnTo>
                  <a:close/>
                </a:path>
              </a:pathLst>
            </a:custGeom>
            <a:solidFill>
              <a:srgbClr val="000000">
                <a:alpha val="0"/>
              </a:srgbClr>
            </a:solidFill>
          </p:spPr>
          <p:txBody>
            <a:bodyPr/>
            <a:lstStyle/>
            <a:p>
              <a:endParaRPr lang="en-US"/>
            </a:p>
          </p:txBody>
        </p:sp>
        <p:sp>
          <p:nvSpPr>
            <p:cNvPr id="9" name="TextBox 9"/>
            <p:cNvSpPr txBox="1"/>
            <p:nvPr/>
          </p:nvSpPr>
          <p:spPr>
            <a:xfrm>
              <a:off x="0" y="-28575"/>
              <a:ext cx="21493316" cy="767239"/>
            </a:xfrm>
            <a:prstGeom prst="rect">
              <a:avLst/>
            </a:prstGeom>
          </p:spPr>
          <p:txBody>
            <a:bodyPr lIns="0" tIns="0" rIns="0" bIns="0" rtlCol="0" anchor="t"/>
            <a:lstStyle/>
            <a:p>
              <a:pPr algn="l">
                <a:lnSpc>
                  <a:spcPts val="3240"/>
                </a:lnSpc>
              </a:pPr>
              <a:r>
                <a:rPr lang="en-US" sz="2700">
                  <a:solidFill>
                    <a:srgbClr val="5AE0A7"/>
                  </a:solidFill>
                  <a:latin typeface="Poppins Light"/>
                  <a:ea typeface="Poppins Light"/>
                  <a:cs typeface="Poppins Light"/>
                  <a:sym typeface="Poppins Light"/>
                </a:rPr>
                <a:t>Introduction</a:t>
              </a:r>
            </a:p>
          </p:txBody>
        </p:sp>
      </p:grpSp>
      <p:grpSp>
        <p:nvGrpSpPr>
          <p:cNvPr id="10" name="Group 10"/>
          <p:cNvGrpSpPr/>
          <p:nvPr/>
        </p:nvGrpSpPr>
        <p:grpSpPr>
          <a:xfrm>
            <a:off x="1262774" y="3451427"/>
            <a:ext cx="410766" cy="79125"/>
            <a:chOff x="0" y="0"/>
            <a:chExt cx="547688" cy="105500"/>
          </a:xfrm>
        </p:grpSpPr>
        <p:sp>
          <p:nvSpPr>
            <p:cNvPr id="11" name="Freeform 11"/>
            <p:cNvSpPr/>
            <p:nvPr/>
          </p:nvSpPr>
          <p:spPr>
            <a:xfrm>
              <a:off x="0" y="0"/>
              <a:ext cx="547751" cy="105537"/>
            </a:xfrm>
            <a:custGeom>
              <a:avLst/>
              <a:gdLst/>
              <a:ahLst/>
              <a:cxnLst/>
              <a:rect l="l" t="t" r="r" b="b"/>
              <a:pathLst>
                <a:path w="547751" h="105537">
                  <a:moveTo>
                    <a:pt x="0" y="0"/>
                  </a:moveTo>
                  <a:lnTo>
                    <a:pt x="547751" y="0"/>
                  </a:lnTo>
                  <a:lnTo>
                    <a:pt x="547751" y="105537"/>
                  </a:lnTo>
                  <a:lnTo>
                    <a:pt x="0" y="105537"/>
                  </a:lnTo>
                  <a:close/>
                </a:path>
              </a:pathLst>
            </a:custGeom>
            <a:solidFill>
              <a:srgbClr val="5AE0A7"/>
            </a:solidFill>
          </p:spPr>
          <p:txBody>
            <a:bodyPr/>
            <a:lstStyle/>
            <a:p>
              <a:endParaRPr lang="en-US"/>
            </a:p>
          </p:txBody>
        </p:sp>
      </p:grpSp>
      <p:grpSp>
        <p:nvGrpSpPr>
          <p:cNvPr id="12" name="Group 12"/>
          <p:cNvGrpSpPr/>
          <p:nvPr/>
        </p:nvGrpSpPr>
        <p:grpSpPr>
          <a:xfrm>
            <a:off x="1084006" y="4990203"/>
            <a:ext cx="16119987" cy="4016424"/>
            <a:chOff x="0" y="0"/>
            <a:chExt cx="21493316" cy="5355232"/>
          </a:xfrm>
        </p:grpSpPr>
        <p:sp>
          <p:nvSpPr>
            <p:cNvPr id="13" name="Freeform 13"/>
            <p:cNvSpPr/>
            <p:nvPr/>
          </p:nvSpPr>
          <p:spPr>
            <a:xfrm>
              <a:off x="0" y="0"/>
              <a:ext cx="21493316" cy="5355232"/>
            </a:xfrm>
            <a:custGeom>
              <a:avLst/>
              <a:gdLst/>
              <a:ahLst/>
              <a:cxnLst/>
              <a:rect l="l" t="t" r="r" b="b"/>
              <a:pathLst>
                <a:path w="21493316" h="5355232">
                  <a:moveTo>
                    <a:pt x="0" y="0"/>
                  </a:moveTo>
                  <a:lnTo>
                    <a:pt x="21493316" y="0"/>
                  </a:lnTo>
                  <a:lnTo>
                    <a:pt x="21493316" y="5355232"/>
                  </a:lnTo>
                  <a:lnTo>
                    <a:pt x="0" y="5355232"/>
                  </a:lnTo>
                  <a:close/>
                </a:path>
              </a:pathLst>
            </a:custGeom>
            <a:solidFill>
              <a:srgbClr val="000000">
                <a:alpha val="0"/>
              </a:srgbClr>
            </a:solidFill>
          </p:spPr>
          <p:txBody>
            <a:bodyPr/>
            <a:lstStyle/>
            <a:p>
              <a:endParaRPr lang="en-US"/>
            </a:p>
          </p:txBody>
        </p:sp>
        <p:sp>
          <p:nvSpPr>
            <p:cNvPr id="14" name="TextBox 14"/>
            <p:cNvSpPr txBox="1"/>
            <p:nvPr/>
          </p:nvSpPr>
          <p:spPr>
            <a:xfrm>
              <a:off x="0" y="-190500"/>
              <a:ext cx="21493316" cy="5545732"/>
            </a:xfrm>
            <a:prstGeom prst="rect">
              <a:avLst/>
            </a:prstGeom>
          </p:spPr>
          <p:txBody>
            <a:bodyPr lIns="0" tIns="0" rIns="0" bIns="0" rtlCol="0" anchor="t"/>
            <a:lstStyle/>
            <a:p>
              <a:pPr marL="434340" lvl="1" indent="-217170" algn="just">
                <a:lnSpc>
                  <a:spcPts val="4320"/>
                </a:lnSpc>
                <a:buFont typeface="Arial"/>
                <a:buChar char="•"/>
              </a:pPr>
              <a:r>
                <a:rPr lang="en-US" sz="2400">
                  <a:solidFill>
                    <a:srgbClr val="FFFFFF"/>
                  </a:solidFill>
                  <a:latin typeface="Arial"/>
                  <a:ea typeface="Arial"/>
                  <a:cs typeface="Arial"/>
                  <a:sym typeface="Arial"/>
                </a:rPr>
                <a:t>Generative AI (GenAI) agents, combining advanced large language models (LLMs) with planning, memory, and tool integration capabilities, represent a paradigm shift in enterprise technology. </a:t>
              </a:r>
            </a:p>
            <a:p>
              <a:pPr marL="434340" lvl="1" indent="-217170" algn="just">
                <a:lnSpc>
                  <a:spcPts val="4320"/>
                </a:lnSpc>
                <a:buFont typeface="Arial"/>
                <a:buChar char="•"/>
              </a:pPr>
              <a:r>
                <a:rPr lang="en-US" sz="2400">
                  <a:solidFill>
                    <a:srgbClr val="FFFFFF"/>
                  </a:solidFill>
                  <a:latin typeface="Arial"/>
                  <a:ea typeface="Arial"/>
                  <a:cs typeface="Arial"/>
                  <a:sym typeface="Arial"/>
                </a:rPr>
                <a:t>The rapid enterprise adoption of generative artificial intelligence (GenAI) agents, with usage surging globally (e.g., from 55% in 2023 to 75% in 2024 according to IDC)</a:t>
              </a:r>
            </a:p>
            <a:p>
              <a:pPr marL="434340" lvl="1" indent="-217170" algn="just">
                <a:lnSpc>
                  <a:spcPts val="4320"/>
                </a:lnSpc>
                <a:buFont typeface="Arial"/>
                <a:buChar char="•"/>
              </a:pPr>
              <a:r>
                <a:rPr lang="en-US" sz="2400">
                  <a:solidFill>
                    <a:srgbClr val="FFFFFF"/>
                  </a:solidFill>
                  <a:latin typeface="Arial"/>
                  <a:ea typeface="Arial"/>
                  <a:cs typeface="Arial"/>
                  <a:sym typeface="Arial"/>
                </a:rPr>
                <a:t>Their increasing autonomy—operating with minimal human supervision to make complex decisions and execute actions across organizational boundaries—creates profound security vulnerabilities that challenge fundamental assumptions in information security theory.</a:t>
              </a:r>
            </a:p>
          </p:txBody>
        </p:sp>
      </p:grpSp>
      <p:grpSp>
        <p:nvGrpSpPr>
          <p:cNvPr id="15" name="Group 15"/>
          <p:cNvGrpSpPr/>
          <p:nvPr/>
        </p:nvGrpSpPr>
        <p:grpSpPr>
          <a:xfrm>
            <a:off x="9144000" y="9544692"/>
            <a:ext cx="8081585" cy="346248"/>
            <a:chOff x="0" y="0"/>
            <a:chExt cx="10775446" cy="461664"/>
          </a:xfrm>
        </p:grpSpPr>
        <p:sp>
          <p:nvSpPr>
            <p:cNvPr id="16" name="Freeform 16"/>
            <p:cNvSpPr/>
            <p:nvPr/>
          </p:nvSpPr>
          <p:spPr>
            <a:xfrm>
              <a:off x="0" y="0"/>
              <a:ext cx="10775446" cy="461664"/>
            </a:xfrm>
            <a:custGeom>
              <a:avLst/>
              <a:gdLst/>
              <a:ahLst/>
              <a:cxnLst/>
              <a:rect l="l" t="t" r="r" b="b"/>
              <a:pathLst>
                <a:path w="10775446" h="461664">
                  <a:moveTo>
                    <a:pt x="0" y="0"/>
                  </a:moveTo>
                  <a:lnTo>
                    <a:pt x="10775446" y="0"/>
                  </a:lnTo>
                  <a:lnTo>
                    <a:pt x="10775446" y="461664"/>
                  </a:lnTo>
                  <a:lnTo>
                    <a:pt x="0" y="461664"/>
                  </a:lnTo>
                  <a:close/>
                </a:path>
              </a:pathLst>
            </a:custGeom>
            <a:solidFill>
              <a:srgbClr val="000000">
                <a:alpha val="0"/>
              </a:srgbClr>
            </a:solidFill>
          </p:spPr>
          <p:txBody>
            <a:bodyPr/>
            <a:lstStyle/>
            <a:p>
              <a:endParaRPr lang="en-US"/>
            </a:p>
          </p:txBody>
        </p:sp>
        <p:sp>
          <p:nvSpPr>
            <p:cNvPr id="17" name="TextBox 17"/>
            <p:cNvSpPr txBox="1"/>
            <p:nvPr/>
          </p:nvSpPr>
          <p:spPr>
            <a:xfrm>
              <a:off x="0" y="-19050"/>
              <a:ext cx="10775446" cy="480714"/>
            </a:xfrm>
            <a:prstGeom prst="rect">
              <a:avLst/>
            </a:prstGeom>
          </p:spPr>
          <p:txBody>
            <a:bodyPr lIns="0" tIns="0" rIns="0" bIns="0" rtlCol="0" anchor="t"/>
            <a:lstStyle/>
            <a:p>
              <a:pPr algn="r">
                <a:lnSpc>
                  <a:spcPts val="1620"/>
                </a:lnSpc>
              </a:pPr>
              <a:r>
                <a:rPr lang="en-US" sz="1350">
                  <a:solidFill>
                    <a:srgbClr val="FFFFFF"/>
                  </a:solidFill>
                  <a:latin typeface="Poppins Light"/>
                  <a:ea typeface="Poppins Light"/>
                  <a:cs typeface="Poppins Light"/>
                  <a:sym typeface="Poppins Light"/>
                </a:rPr>
                <a:t>© Author. This work is licensed under Creative Commons Attribution 4.0 International</a:t>
              </a:r>
            </a:p>
          </p:txBody>
        </p:sp>
      </p:grpSp>
      <p:grpSp>
        <p:nvGrpSpPr>
          <p:cNvPr id="18" name="Group 18"/>
          <p:cNvGrpSpPr/>
          <p:nvPr/>
        </p:nvGrpSpPr>
        <p:grpSpPr>
          <a:xfrm>
            <a:off x="17323594" y="9544692"/>
            <a:ext cx="491993" cy="346248"/>
            <a:chOff x="0" y="0"/>
            <a:chExt cx="655990" cy="461664"/>
          </a:xfrm>
        </p:grpSpPr>
        <p:sp>
          <p:nvSpPr>
            <p:cNvPr id="19" name="Freeform 19"/>
            <p:cNvSpPr/>
            <p:nvPr/>
          </p:nvSpPr>
          <p:spPr>
            <a:xfrm>
              <a:off x="0" y="0"/>
              <a:ext cx="655990" cy="461664"/>
            </a:xfrm>
            <a:custGeom>
              <a:avLst/>
              <a:gdLst/>
              <a:ahLst/>
              <a:cxnLst/>
              <a:rect l="l" t="t" r="r" b="b"/>
              <a:pathLst>
                <a:path w="655990" h="461664">
                  <a:moveTo>
                    <a:pt x="0" y="0"/>
                  </a:moveTo>
                  <a:lnTo>
                    <a:pt x="655990" y="0"/>
                  </a:lnTo>
                  <a:lnTo>
                    <a:pt x="655990" y="461664"/>
                  </a:lnTo>
                  <a:lnTo>
                    <a:pt x="0" y="461664"/>
                  </a:lnTo>
                  <a:close/>
                </a:path>
              </a:pathLst>
            </a:custGeom>
            <a:solidFill>
              <a:srgbClr val="000000">
                <a:alpha val="0"/>
              </a:srgbClr>
            </a:solidFill>
          </p:spPr>
          <p:txBody>
            <a:bodyPr/>
            <a:lstStyle/>
            <a:p>
              <a:endParaRPr lang="en-US"/>
            </a:p>
          </p:txBody>
        </p:sp>
        <p:sp>
          <p:nvSpPr>
            <p:cNvPr id="20" name="TextBox 20"/>
            <p:cNvSpPr txBox="1"/>
            <p:nvPr/>
          </p:nvSpPr>
          <p:spPr>
            <a:xfrm>
              <a:off x="0" y="-9525"/>
              <a:ext cx="655990" cy="471189"/>
            </a:xfrm>
            <a:prstGeom prst="rect">
              <a:avLst/>
            </a:prstGeom>
          </p:spPr>
          <p:txBody>
            <a:bodyPr lIns="0" tIns="0" rIns="0" bIns="0" rtlCol="0" anchor="t"/>
            <a:lstStyle/>
            <a:p>
              <a:pPr algn="r">
                <a:lnSpc>
                  <a:spcPts val="1620"/>
                </a:lnSpc>
              </a:pPr>
              <a:r>
                <a:rPr lang="en-US" sz="1350">
                  <a:solidFill>
                    <a:srgbClr val="FFFFFF"/>
                  </a:solidFill>
                  <a:latin typeface="Barlow"/>
                  <a:ea typeface="Barlow"/>
                  <a:cs typeface="Barlow"/>
                  <a:sym typeface="Barlow"/>
                </a:rPr>
                <a:t>3</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Blurred Star Light Blue"/>
          <p:cNvSpPr/>
          <p:nvPr/>
        </p:nvSpPr>
        <p:spPr>
          <a:xfrm>
            <a:off x="3803626" y="-4114800"/>
            <a:ext cx="8473205" cy="8229600"/>
          </a:xfrm>
          <a:custGeom>
            <a:avLst/>
            <a:gdLst/>
            <a:ahLst/>
            <a:cxnLst/>
            <a:rect l="l" t="t" r="r" b="b"/>
            <a:pathLst>
              <a:path w="8473205" h="8229600">
                <a:moveTo>
                  <a:pt x="0" y="0"/>
                </a:moveTo>
                <a:lnTo>
                  <a:pt x="8473204" y="0"/>
                </a:lnTo>
                <a:lnTo>
                  <a:pt x="8473204" y="8229600"/>
                </a:lnTo>
                <a:lnTo>
                  <a:pt x="0" y="8229600"/>
                </a:lnTo>
                <a:lnTo>
                  <a:pt x="0" y="0"/>
                </a:lnTo>
                <a:close/>
              </a:path>
            </a:pathLst>
          </a:custGeom>
          <a:blipFill>
            <a:blip r:embed="rId3"/>
            <a:stretch>
              <a:fillRect/>
            </a:stretch>
          </a:blipFill>
        </p:spPr>
        <p:txBody>
          <a:bodyPr/>
          <a:lstStyle/>
          <a:p>
            <a:endParaRPr lang="en-US"/>
          </a:p>
        </p:txBody>
      </p:sp>
      <p:sp>
        <p:nvSpPr>
          <p:cNvPr id="3" name="Freeform 3" descr="abstract technology futuristic"/>
          <p:cNvSpPr/>
          <p:nvPr/>
        </p:nvSpPr>
        <p:spPr>
          <a:xfrm>
            <a:off x="12276830" y="8960816"/>
            <a:ext cx="6432087" cy="594968"/>
          </a:xfrm>
          <a:custGeom>
            <a:avLst/>
            <a:gdLst/>
            <a:ahLst/>
            <a:cxnLst/>
            <a:rect l="l" t="t" r="r" b="b"/>
            <a:pathLst>
              <a:path w="6432087" h="594968">
                <a:moveTo>
                  <a:pt x="0" y="0"/>
                </a:moveTo>
                <a:lnTo>
                  <a:pt x="6432087" y="0"/>
                </a:lnTo>
                <a:lnTo>
                  <a:pt x="6432087" y="594968"/>
                </a:lnTo>
                <a:lnTo>
                  <a:pt x="0" y="5949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718070" y="7424367"/>
            <a:ext cx="3330180" cy="685799"/>
            <a:chOff x="0" y="0"/>
            <a:chExt cx="4440240" cy="914398"/>
          </a:xfrm>
        </p:grpSpPr>
        <p:sp>
          <p:nvSpPr>
            <p:cNvPr id="5" name="Freeform 5"/>
            <p:cNvSpPr/>
            <p:nvPr/>
          </p:nvSpPr>
          <p:spPr>
            <a:xfrm>
              <a:off x="0" y="0"/>
              <a:ext cx="4440301" cy="914400"/>
            </a:xfrm>
            <a:custGeom>
              <a:avLst/>
              <a:gdLst/>
              <a:ahLst/>
              <a:cxnLst/>
              <a:rect l="l" t="t" r="r" b="b"/>
              <a:pathLst>
                <a:path w="4440301" h="914400">
                  <a:moveTo>
                    <a:pt x="0" y="457200"/>
                  </a:moveTo>
                  <a:cubicBezTo>
                    <a:pt x="0" y="204724"/>
                    <a:pt x="204724" y="0"/>
                    <a:pt x="457200" y="0"/>
                  </a:cubicBezTo>
                  <a:lnTo>
                    <a:pt x="3983101" y="0"/>
                  </a:lnTo>
                  <a:cubicBezTo>
                    <a:pt x="4235577" y="0"/>
                    <a:pt x="4440301" y="204724"/>
                    <a:pt x="4440301" y="457200"/>
                  </a:cubicBezTo>
                  <a:cubicBezTo>
                    <a:pt x="4440301" y="709676"/>
                    <a:pt x="4235577" y="914400"/>
                    <a:pt x="3983101" y="914400"/>
                  </a:cubicBezTo>
                  <a:lnTo>
                    <a:pt x="457200" y="914400"/>
                  </a:lnTo>
                  <a:cubicBezTo>
                    <a:pt x="204724" y="914400"/>
                    <a:pt x="0" y="709676"/>
                    <a:pt x="0" y="457200"/>
                  </a:cubicBezTo>
                  <a:close/>
                </a:path>
              </a:pathLst>
            </a:custGeom>
            <a:solidFill>
              <a:srgbClr val="FFFFFF"/>
            </a:solidFill>
          </p:spPr>
          <p:txBody>
            <a:bodyPr/>
            <a:lstStyle/>
            <a:p>
              <a:endParaRPr lang="en-US"/>
            </a:p>
          </p:txBody>
        </p:sp>
      </p:grpSp>
      <p:grpSp>
        <p:nvGrpSpPr>
          <p:cNvPr id="6" name="Group 6"/>
          <p:cNvGrpSpPr/>
          <p:nvPr/>
        </p:nvGrpSpPr>
        <p:grpSpPr>
          <a:xfrm>
            <a:off x="1497588" y="3415273"/>
            <a:ext cx="15729706" cy="3648238"/>
            <a:chOff x="0" y="0"/>
            <a:chExt cx="20972942" cy="4864317"/>
          </a:xfrm>
        </p:grpSpPr>
        <p:sp>
          <p:nvSpPr>
            <p:cNvPr id="7" name="Freeform 7"/>
            <p:cNvSpPr/>
            <p:nvPr/>
          </p:nvSpPr>
          <p:spPr>
            <a:xfrm>
              <a:off x="0" y="0"/>
              <a:ext cx="20972942" cy="4864317"/>
            </a:xfrm>
            <a:custGeom>
              <a:avLst/>
              <a:gdLst/>
              <a:ahLst/>
              <a:cxnLst/>
              <a:rect l="l" t="t" r="r" b="b"/>
              <a:pathLst>
                <a:path w="20972942" h="4864317">
                  <a:moveTo>
                    <a:pt x="0" y="0"/>
                  </a:moveTo>
                  <a:lnTo>
                    <a:pt x="20972942" y="0"/>
                  </a:lnTo>
                  <a:lnTo>
                    <a:pt x="20972942" y="4864317"/>
                  </a:lnTo>
                  <a:lnTo>
                    <a:pt x="0" y="4864317"/>
                  </a:lnTo>
                  <a:close/>
                </a:path>
              </a:pathLst>
            </a:custGeom>
            <a:solidFill>
              <a:srgbClr val="000000">
                <a:alpha val="0"/>
              </a:srgbClr>
            </a:solidFill>
          </p:spPr>
          <p:txBody>
            <a:bodyPr/>
            <a:lstStyle/>
            <a:p>
              <a:endParaRPr lang="en-US"/>
            </a:p>
          </p:txBody>
        </p:sp>
        <p:sp>
          <p:nvSpPr>
            <p:cNvPr id="8" name="TextBox 8"/>
            <p:cNvSpPr txBox="1"/>
            <p:nvPr/>
          </p:nvSpPr>
          <p:spPr>
            <a:xfrm>
              <a:off x="0" y="0"/>
              <a:ext cx="20972942" cy="4864317"/>
            </a:xfrm>
            <a:prstGeom prst="rect">
              <a:avLst/>
            </a:prstGeom>
          </p:spPr>
          <p:txBody>
            <a:bodyPr lIns="0" tIns="0" rIns="0" bIns="0" rtlCol="0" anchor="t"/>
            <a:lstStyle/>
            <a:p>
              <a:pPr algn="l">
                <a:lnSpc>
                  <a:spcPts val="12960"/>
                </a:lnSpc>
              </a:pPr>
              <a:r>
                <a:rPr lang="en-US" sz="10800" b="1">
                  <a:solidFill>
                    <a:srgbClr val="FFFFFF"/>
                  </a:solidFill>
                  <a:latin typeface="Barlow Bold"/>
                  <a:ea typeface="Barlow Bold"/>
                  <a:cs typeface="Barlow Bold"/>
                  <a:sym typeface="Barlow Bold"/>
                </a:rPr>
                <a:t>ATBMF: Real World Use Case</a:t>
              </a:r>
            </a:p>
          </p:txBody>
        </p:sp>
      </p:grpSp>
      <p:grpSp>
        <p:nvGrpSpPr>
          <p:cNvPr id="9" name="Group 9"/>
          <p:cNvGrpSpPr/>
          <p:nvPr/>
        </p:nvGrpSpPr>
        <p:grpSpPr>
          <a:xfrm>
            <a:off x="1970706" y="7513350"/>
            <a:ext cx="2824908" cy="507831"/>
            <a:chOff x="0" y="0"/>
            <a:chExt cx="3766544" cy="677108"/>
          </a:xfrm>
        </p:grpSpPr>
        <p:sp>
          <p:nvSpPr>
            <p:cNvPr id="10" name="Freeform 10"/>
            <p:cNvSpPr/>
            <p:nvPr/>
          </p:nvSpPr>
          <p:spPr>
            <a:xfrm>
              <a:off x="0" y="0"/>
              <a:ext cx="3766544" cy="677108"/>
            </a:xfrm>
            <a:custGeom>
              <a:avLst/>
              <a:gdLst/>
              <a:ahLst/>
              <a:cxnLst/>
              <a:rect l="l" t="t" r="r" b="b"/>
              <a:pathLst>
                <a:path w="3766544" h="677108">
                  <a:moveTo>
                    <a:pt x="0" y="0"/>
                  </a:moveTo>
                  <a:lnTo>
                    <a:pt x="3766544" y="0"/>
                  </a:lnTo>
                  <a:lnTo>
                    <a:pt x="3766544" y="677108"/>
                  </a:lnTo>
                  <a:lnTo>
                    <a:pt x="0" y="677108"/>
                  </a:lnTo>
                  <a:close/>
                </a:path>
              </a:pathLst>
            </a:custGeom>
            <a:solidFill>
              <a:srgbClr val="000000">
                <a:alpha val="0"/>
              </a:srgbClr>
            </a:solidFill>
          </p:spPr>
          <p:txBody>
            <a:bodyPr/>
            <a:lstStyle/>
            <a:p>
              <a:endParaRPr lang="en-US"/>
            </a:p>
          </p:txBody>
        </p:sp>
        <p:sp>
          <p:nvSpPr>
            <p:cNvPr id="11" name="TextBox 11"/>
            <p:cNvSpPr txBox="1"/>
            <p:nvPr/>
          </p:nvSpPr>
          <p:spPr>
            <a:xfrm>
              <a:off x="0" y="-19050"/>
              <a:ext cx="3766544" cy="696158"/>
            </a:xfrm>
            <a:prstGeom prst="rect">
              <a:avLst/>
            </a:prstGeom>
          </p:spPr>
          <p:txBody>
            <a:bodyPr lIns="0" tIns="0" rIns="0" bIns="0" rtlCol="0" anchor="t"/>
            <a:lstStyle/>
            <a:p>
              <a:pPr algn="ctr">
                <a:lnSpc>
                  <a:spcPts val="2879"/>
                </a:lnSpc>
              </a:pPr>
              <a:r>
                <a:rPr lang="en-US" sz="2400">
                  <a:solidFill>
                    <a:srgbClr val="000000"/>
                  </a:solidFill>
                  <a:latin typeface="Poppins Light"/>
                  <a:ea typeface="Poppins Light"/>
                  <a:cs typeface="Poppins Light"/>
                  <a:sym typeface="Poppins Light"/>
                </a:rPr>
                <a:t>Example</a:t>
              </a:r>
            </a:p>
          </p:txBody>
        </p:sp>
      </p:grpSp>
      <p:sp>
        <p:nvSpPr>
          <p:cNvPr id="12" name="AutoShape 12"/>
          <p:cNvSpPr/>
          <p:nvPr/>
        </p:nvSpPr>
        <p:spPr>
          <a:xfrm>
            <a:off x="5041075" y="7755567"/>
            <a:ext cx="11536149" cy="9525"/>
          </a:xfrm>
          <a:prstGeom prst="line">
            <a:avLst/>
          </a:prstGeom>
          <a:ln w="9525" cap="rnd">
            <a:solidFill>
              <a:srgbClr val="000000"/>
            </a:solidFill>
            <a:prstDash val="solid"/>
            <a:headEnd type="none" w="sm" len="sm"/>
            <a:tailEnd type="none" w="sm" len="sm"/>
          </a:ln>
        </p:spPr>
        <p:txBody>
          <a:bodyPr/>
          <a:lstStyle/>
          <a:p>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Blurred Star Light Blue"/>
          <p:cNvSpPr/>
          <p:nvPr/>
        </p:nvSpPr>
        <p:spPr>
          <a:xfrm>
            <a:off x="3803626" y="-4114800"/>
            <a:ext cx="8473205" cy="8229600"/>
          </a:xfrm>
          <a:custGeom>
            <a:avLst/>
            <a:gdLst/>
            <a:ahLst/>
            <a:cxnLst/>
            <a:rect l="l" t="t" r="r" b="b"/>
            <a:pathLst>
              <a:path w="8473205" h="8229600">
                <a:moveTo>
                  <a:pt x="0" y="0"/>
                </a:moveTo>
                <a:lnTo>
                  <a:pt x="8473204" y="0"/>
                </a:lnTo>
                <a:lnTo>
                  <a:pt x="8473204" y="8229600"/>
                </a:lnTo>
                <a:lnTo>
                  <a:pt x="0" y="8229600"/>
                </a:lnTo>
                <a:lnTo>
                  <a:pt x="0" y="0"/>
                </a:lnTo>
                <a:close/>
              </a:path>
            </a:pathLst>
          </a:custGeom>
          <a:blipFill>
            <a:blip r:embed="rId3"/>
            <a:stretch>
              <a:fillRect/>
            </a:stretch>
          </a:blipFill>
        </p:spPr>
        <p:txBody>
          <a:bodyPr/>
          <a:lstStyle/>
          <a:p>
            <a:endParaRPr lang="en-US"/>
          </a:p>
        </p:txBody>
      </p:sp>
      <p:sp>
        <p:nvSpPr>
          <p:cNvPr id="3" name="Freeform 3" descr="abstract technology futuristic"/>
          <p:cNvSpPr/>
          <p:nvPr/>
        </p:nvSpPr>
        <p:spPr>
          <a:xfrm>
            <a:off x="12276830" y="8960816"/>
            <a:ext cx="6432087" cy="594968"/>
          </a:xfrm>
          <a:custGeom>
            <a:avLst/>
            <a:gdLst/>
            <a:ahLst/>
            <a:cxnLst/>
            <a:rect l="l" t="t" r="r" b="b"/>
            <a:pathLst>
              <a:path w="6432087" h="594968">
                <a:moveTo>
                  <a:pt x="0" y="0"/>
                </a:moveTo>
                <a:lnTo>
                  <a:pt x="6432087" y="0"/>
                </a:lnTo>
                <a:lnTo>
                  <a:pt x="6432087" y="594968"/>
                </a:lnTo>
                <a:lnTo>
                  <a:pt x="0" y="5949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105596" y="1434039"/>
            <a:ext cx="16119987" cy="1061769"/>
            <a:chOff x="0" y="0"/>
            <a:chExt cx="21493316" cy="1415692"/>
          </a:xfrm>
        </p:grpSpPr>
        <p:sp>
          <p:nvSpPr>
            <p:cNvPr id="5" name="Freeform 5"/>
            <p:cNvSpPr/>
            <p:nvPr/>
          </p:nvSpPr>
          <p:spPr>
            <a:xfrm>
              <a:off x="0" y="0"/>
              <a:ext cx="21493316" cy="1415692"/>
            </a:xfrm>
            <a:custGeom>
              <a:avLst/>
              <a:gdLst/>
              <a:ahLst/>
              <a:cxnLst/>
              <a:rect l="l" t="t" r="r" b="b"/>
              <a:pathLst>
                <a:path w="21493316" h="1415692">
                  <a:moveTo>
                    <a:pt x="0" y="0"/>
                  </a:moveTo>
                  <a:lnTo>
                    <a:pt x="21493316" y="0"/>
                  </a:lnTo>
                  <a:lnTo>
                    <a:pt x="21493316" y="1415692"/>
                  </a:lnTo>
                  <a:lnTo>
                    <a:pt x="0" y="1415692"/>
                  </a:lnTo>
                  <a:close/>
                </a:path>
              </a:pathLst>
            </a:custGeom>
            <a:solidFill>
              <a:srgbClr val="000000">
                <a:alpha val="0"/>
              </a:srgbClr>
            </a:solidFill>
          </p:spPr>
          <p:txBody>
            <a:bodyPr/>
            <a:lstStyle/>
            <a:p>
              <a:endParaRPr lang="en-US"/>
            </a:p>
          </p:txBody>
        </p:sp>
        <p:sp>
          <p:nvSpPr>
            <p:cNvPr id="6" name="TextBox 6"/>
            <p:cNvSpPr txBox="1"/>
            <p:nvPr/>
          </p:nvSpPr>
          <p:spPr>
            <a:xfrm>
              <a:off x="0" y="-19050"/>
              <a:ext cx="21493316" cy="1434742"/>
            </a:xfrm>
            <a:prstGeom prst="rect">
              <a:avLst/>
            </a:prstGeom>
          </p:spPr>
          <p:txBody>
            <a:bodyPr lIns="0" tIns="0" rIns="0" bIns="0" rtlCol="0" anchor="t"/>
            <a:lstStyle/>
            <a:p>
              <a:pPr algn="l">
                <a:lnSpc>
                  <a:spcPts val="7200"/>
                </a:lnSpc>
              </a:pPr>
              <a:r>
                <a:rPr lang="en-US" sz="6000" b="1">
                  <a:solidFill>
                    <a:srgbClr val="FFFFFF"/>
                  </a:solidFill>
                  <a:latin typeface="Barlow Bold"/>
                  <a:ea typeface="Barlow Bold"/>
                  <a:cs typeface="Barlow Bold"/>
                  <a:sym typeface="Barlow Bold"/>
                </a:rPr>
                <a:t>ATBMF: Real world use case</a:t>
              </a:r>
            </a:p>
          </p:txBody>
        </p:sp>
      </p:grpSp>
      <p:grpSp>
        <p:nvGrpSpPr>
          <p:cNvPr id="7" name="Group 7"/>
          <p:cNvGrpSpPr/>
          <p:nvPr/>
        </p:nvGrpSpPr>
        <p:grpSpPr>
          <a:xfrm>
            <a:off x="1105596" y="2681766"/>
            <a:ext cx="410766" cy="79125"/>
            <a:chOff x="0" y="0"/>
            <a:chExt cx="547688" cy="105500"/>
          </a:xfrm>
        </p:grpSpPr>
        <p:sp>
          <p:nvSpPr>
            <p:cNvPr id="8" name="Freeform 8"/>
            <p:cNvSpPr/>
            <p:nvPr/>
          </p:nvSpPr>
          <p:spPr>
            <a:xfrm>
              <a:off x="0" y="0"/>
              <a:ext cx="547751" cy="105537"/>
            </a:xfrm>
            <a:custGeom>
              <a:avLst/>
              <a:gdLst/>
              <a:ahLst/>
              <a:cxnLst/>
              <a:rect l="l" t="t" r="r" b="b"/>
              <a:pathLst>
                <a:path w="547751" h="105537">
                  <a:moveTo>
                    <a:pt x="0" y="0"/>
                  </a:moveTo>
                  <a:lnTo>
                    <a:pt x="547751" y="0"/>
                  </a:lnTo>
                  <a:lnTo>
                    <a:pt x="547751" y="105537"/>
                  </a:lnTo>
                  <a:lnTo>
                    <a:pt x="0" y="105537"/>
                  </a:lnTo>
                  <a:close/>
                </a:path>
              </a:pathLst>
            </a:custGeom>
            <a:solidFill>
              <a:srgbClr val="FFFFFF"/>
            </a:solidFill>
          </p:spPr>
          <p:txBody>
            <a:bodyPr/>
            <a:lstStyle/>
            <a:p>
              <a:endParaRPr lang="en-US"/>
            </a:p>
          </p:txBody>
        </p:sp>
      </p:grpSp>
      <p:grpSp>
        <p:nvGrpSpPr>
          <p:cNvPr id="9" name="Group 9"/>
          <p:cNvGrpSpPr/>
          <p:nvPr/>
        </p:nvGrpSpPr>
        <p:grpSpPr>
          <a:xfrm>
            <a:off x="9144000" y="9544692"/>
            <a:ext cx="8081585" cy="346248"/>
            <a:chOff x="0" y="0"/>
            <a:chExt cx="10775446" cy="461664"/>
          </a:xfrm>
        </p:grpSpPr>
        <p:sp>
          <p:nvSpPr>
            <p:cNvPr id="10" name="Freeform 10"/>
            <p:cNvSpPr/>
            <p:nvPr/>
          </p:nvSpPr>
          <p:spPr>
            <a:xfrm>
              <a:off x="0" y="0"/>
              <a:ext cx="10775446" cy="461664"/>
            </a:xfrm>
            <a:custGeom>
              <a:avLst/>
              <a:gdLst/>
              <a:ahLst/>
              <a:cxnLst/>
              <a:rect l="l" t="t" r="r" b="b"/>
              <a:pathLst>
                <a:path w="10775446" h="461664">
                  <a:moveTo>
                    <a:pt x="0" y="0"/>
                  </a:moveTo>
                  <a:lnTo>
                    <a:pt x="10775446" y="0"/>
                  </a:lnTo>
                  <a:lnTo>
                    <a:pt x="10775446" y="461664"/>
                  </a:lnTo>
                  <a:lnTo>
                    <a:pt x="0" y="461664"/>
                  </a:lnTo>
                  <a:close/>
                </a:path>
              </a:pathLst>
            </a:custGeom>
            <a:solidFill>
              <a:srgbClr val="000000">
                <a:alpha val="0"/>
              </a:srgbClr>
            </a:solidFill>
          </p:spPr>
          <p:txBody>
            <a:bodyPr/>
            <a:lstStyle/>
            <a:p>
              <a:endParaRPr lang="en-US"/>
            </a:p>
          </p:txBody>
        </p:sp>
        <p:sp>
          <p:nvSpPr>
            <p:cNvPr id="11" name="TextBox 11"/>
            <p:cNvSpPr txBox="1"/>
            <p:nvPr/>
          </p:nvSpPr>
          <p:spPr>
            <a:xfrm>
              <a:off x="0" y="-19050"/>
              <a:ext cx="10775446" cy="480714"/>
            </a:xfrm>
            <a:prstGeom prst="rect">
              <a:avLst/>
            </a:prstGeom>
          </p:spPr>
          <p:txBody>
            <a:bodyPr lIns="0" tIns="0" rIns="0" bIns="0" rtlCol="0" anchor="t"/>
            <a:lstStyle/>
            <a:p>
              <a:pPr algn="r">
                <a:lnSpc>
                  <a:spcPts val="1620"/>
                </a:lnSpc>
              </a:pPr>
              <a:r>
                <a:rPr lang="en-US" sz="1350">
                  <a:solidFill>
                    <a:srgbClr val="FFFFFF"/>
                  </a:solidFill>
                  <a:latin typeface="Poppins Light"/>
                  <a:ea typeface="Poppins Light"/>
                  <a:cs typeface="Poppins Light"/>
                  <a:sym typeface="Poppins Light"/>
                </a:rPr>
                <a:t>© Author. This work is licensed under Creative Commons Attribution 4.0 International</a:t>
              </a:r>
            </a:p>
          </p:txBody>
        </p:sp>
      </p:grpSp>
      <p:grpSp>
        <p:nvGrpSpPr>
          <p:cNvPr id="12" name="Group 12"/>
          <p:cNvGrpSpPr/>
          <p:nvPr/>
        </p:nvGrpSpPr>
        <p:grpSpPr>
          <a:xfrm>
            <a:off x="17323594" y="9544692"/>
            <a:ext cx="491993" cy="346248"/>
            <a:chOff x="0" y="0"/>
            <a:chExt cx="655990" cy="461664"/>
          </a:xfrm>
        </p:grpSpPr>
        <p:sp>
          <p:nvSpPr>
            <p:cNvPr id="13" name="Freeform 13"/>
            <p:cNvSpPr/>
            <p:nvPr/>
          </p:nvSpPr>
          <p:spPr>
            <a:xfrm>
              <a:off x="0" y="0"/>
              <a:ext cx="655990" cy="461664"/>
            </a:xfrm>
            <a:custGeom>
              <a:avLst/>
              <a:gdLst/>
              <a:ahLst/>
              <a:cxnLst/>
              <a:rect l="l" t="t" r="r" b="b"/>
              <a:pathLst>
                <a:path w="655990" h="461664">
                  <a:moveTo>
                    <a:pt x="0" y="0"/>
                  </a:moveTo>
                  <a:lnTo>
                    <a:pt x="655990" y="0"/>
                  </a:lnTo>
                  <a:lnTo>
                    <a:pt x="655990" y="461664"/>
                  </a:lnTo>
                  <a:lnTo>
                    <a:pt x="0" y="461664"/>
                  </a:lnTo>
                  <a:close/>
                </a:path>
              </a:pathLst>
            </a:custGeom>
            <a:solidFill>
              <a:srgbClr val="000000">
                <a:alpha val="0"/>
              </a:srgbClr>
            </a:solidFill>
          </p:spPr>
          <p:txBody>
            <a:bodyPr/>
            <a:lstStyle/>
            <a:p>
              <a:endParaRPr lang="en-US"/>
            </a:p>
          </p:txBody>
        </p:sp>
        <p:sp>
          <p:nvSpPr>
            <p:cNvPr id="14" name="TextBox 14"/>
            <p:cNvSpPr txBox="1"/>
            <p:nvPr/>
          </p:nvSpPr>
          <p:spPr>
            <a:xfrm>
              <a:off x="0" y="-9525"/>
              <a:ext cx="655990" cy="471189"/>
            </a:xfrm>
            <a:prstGeom prst="rect">
              <a:avLst/>
            </a:prstGeom>
          </p:spPr>
          <p:txBody>
            <a:bodyPr lIns="0" tIns="0" rIns="0" bIns="0" rtlCol="0" anchor="t"/>
            <a:lstStyle/>
            <a:p>
              <a:pPr algn="r">
                <a:lnSpc>
                  <a:spcPts val="1620"/>
                </a:lnSpc>
              </a:pPr>
              <a:r>
                <a:rPr lang="en-US" sz="1350">
                  <a:solidFill>
                    <a:srgbClr val="FFFFFF"/>
                  </a:solidFill>
                  <a:latin typeface="Barlow"/>
                  <a:ea typeface="Barlow"/>
                  <a:cs typeface="Barlow"/>
                  <a:sym typeface="Barlow"/>
                </a:rPr>
                <a:t>32</a:t>
              </a:r>
            </a:p>
          </p:txBody>
        </p:sp>
      </p:grpSp>
      <p:grpSp>
        <p:nvGrpSpPr>
          <p:cNvPr id="15" name="Group 15"/>
          <p:cNvGrpSpPr/>
          <p:nvPr/>
        </p:nvGrpSpPr>
        <p:grpSpPr>
          <a:xfrm>
            <a:off x="1105596" y="3151618"/>
            <a:ext cx="16821898" cy="5216752"/>
            <a:chOff x="0" y="0"/>
            <a:chExt cx="22429198" cy="6955670"/>
          </a:xfrm>
        </p:grpSpPr>
        <p:sp>
          <p:nvSpPr>
            <p:cNvPr id="16" name="Freeform 16"/>
            <p:cNvSpPr/>
            <p:nvPr/>
          </p:nvSpPr>
          <p:spPr>
            <a:xfrm>
              <a:off x="0" y="0"/>
              <a:ext cx="22429198" cy="6955670"/>
            </a:xfrm>
            <a:custGeom>
              <a:avLst/>
              <a:gdLst/>
              <a:ahLst/>
              <a:cxnLst/>
              <a:rect l="l" t="t" r="r" b="b"/>
              <a:pathLst>
                <a:path w="22429198" h="6955670">
                  <a:moveTo>
                    <a:pt x="0" y="0"/>
                  </a:moveTo>
                  <a:lnTo>
                    <a:pt x="22429198" y="0"/>
                  </a:lnTo>
                  <a:lnTo>
                    <a:pt x="22429198" y="6955670"/>
                  </a:lnTo>
                  <a:lnTo>
                    <a:pt x="0" y="6955670"/>
                  </a:lnTo>
                  <a:close/>
                </a:path>
              </a:pathLst>
            </a:custGeom>
            <a:solidFill>
              <a:srgbClr val="000000">
                <a:alpha val="0"/>
              </a:srgbClr>
            </a:solidFill>
          </p:spPr>
          <p:txBody>
            <a:bodyPr/>
            <a:lstStyle/>
            <a:p>
              <a:endParaRPr lang="en-US"/>
            </a:p>
          </p:txBody>
        </p:sp>
        <p:sp>
          <p:nvSpPr>
            <p:cNvPr id="17" name="TextBox 17"/>
            <p:cNvSpPr txBox="1"/>
            <p:nvPr/>
          </p:nvSpPr>
          <p:spPr>
            <a:xfrm>
              <a:off x="0" y="-85725"/>
              <a:ext cx="22429198" cy="7041395"/>
            </a:xfrm>
            <a:prstGeom prst="rect">
              <a:avLst/>
            </a:prstGeom>
          </p:spPr>
          <p:txBody>
            <a:bodyPr lIns="0" tIns="0" rIns="0" bIns="0" rtlCol="0" anchor="t"/>
            <a:lstStyle/>
            <a:p>
              <a:pPr algn="l">
                <a:lnSpc>
                  <a:spcPts val="5040"/>
                </a:lnSpc>
              </a:pPr>
              <a:r>
                <a:rPr lang="en-US" sz="4200" b="1">
                  <a:solidFill>
                    <a:srgbClr val="FFFFFF"/>
                  </a:solidFill>
                  <a:latin typeface="Arial Bold"/>
                  <a:ea typeface="Arial Bold"/>
                  <a:cs typeface="Arial Bold"/>
                  <a:sym typeface="Arial Bold"/>
                </a:rPr>
                <a:t>What:</a:t>
              </a:r>
              <a:r>
                <a:rPr lang="en-US" sz="4200">
                  <a:solidFill>
                    <a:srgbClr val="FFFFFF"/>
                  </a:solidFill>
                  <a:latin typeface="Arial"/>
                  <a:ea typeface="Arial"/>
                  <a:cs typeface="Arial"/>
                  <a:sym typeface="Arial"/>
                </a:rPr>
                <a:t> A sophisticated GenAI agent deployed to boost employee productivity – like a personal assistant.</a:t>
              </a:r>
            </a:p>
            <a:p>
              <a:pPr algn="l">
                <a:lnSpc>
                  <a:spcPts val="5040"/>
                </a:lnSpc>
              </a:pPr>
              <a:endParaRPr lang="en-US" sz="4200">
                <a:solidFill>
                  <a:srgbClr val="FFFFFF"/>
                </a:solidFill>
                <a:latin typeface="Arial"/>
                <a:ea typeface="Arial"/>
                <a:cs typeface="Arial"/>
                <a:sym typeface="Arial"/>
              </a:endParaRPr>
            </a:p>
            <a:p>
              <a:pPr algn="l">
                <a:lnSpc>
                  <a:spcPts val="5040"/>
                </a:lnSpc>
              </a:pPr>
              <a:r>
                <a:rPr lang="en-US" sz="4200" b="1">
                  <a:solidFill>
                    <a:srgbClr val="FFFFFF"/>
                  </a:solidFill>
                  <a:latin typeface="Arial Bold"/>
                  <a:ea typeface="Arial Bold"/>
                  <a:cs typeface="Arial Bold"/>
                  <a:sym typeface="Arial Bold"/>
                </a:rPr>
                <a:t>Goal:</a:t>
              </a:r>
              <a:r>
                <a:rPr lang="en-US" sz="4200">
                  <a:solidFill>
                    <a:srgbClr val="FFFFFF"/>
                  </a:solidFill>
                  <a:latin typeface="Arial"/>
                  <a:ea typeface="Arial"/>
                  <a:cs typeface="Arial"/>
                  <a:sym typeface="Arial"/>
                </a:rPr>
                <a:t> Integrate deeply into company operations.</a:t>
              </a:r>
            </a:p>
            <a:p>
              <a:pPr algn="l">
                <a:lnSpc>
                  <a:spcPts val="5040"/>
                </a:lnSpc>
              </a:pPr>
              <a:endParaRPr lang="en-US" sz="4200">
                <a:solidFill>
                  <a:srgbClr val="FFFFFF"/>
                </a:solidFill>
                <a:latin typeface="Arial"/>
                <a:ea typeface="Arial"/>
                <a:cs typeface="Arial"/>
                <a:sym typeface="Arial"/>
              </a:endParaRPr>
            </a:p>
            <a:p>
              <a:pPr algn="l">
                <a:lnSpc>
                  <a:spcPts val="5040"/>
                </a:lnSpc>
              </a:pPr>
              <a:r>
                <a:rPr lang="en-US" sz="4200" b="1">
                  <a:solidFill>
                    <a:srgbClr val="FFFFFF"/>
                  </a:solidFill>
                  <a:latin typeface="Arial Bold"/>
                  <a:ea typeface="Arial Bold"/>
                  <a:cs typeface="Arial Bold"/>
                  <a:sym typeface="Arial Bold"/>
                </a:rPr>
                <a:t>Challenge:</a:t>
              </a:r>
              <a:r>
                <a:rPr lang="en-US" sz="4200">
                  <a:solidFill>
                    <a:srgbClr val="FFFFFF"/>
                  </a:solidFill>
                  <a:latin typeface="Arial"/>
                  <a:ea typeface="Arial"/>
                  <a:cs typeface="Arial"/>
                  <a:sym typeface="Arial"/>
                </a:rPr>
                <a:t> Balancing productivity gains with significant security risks due to broad access within an AWS environment.</a:t>
              </a:r>
            </a:p>
            <a:p>
              <a:pPr algn="l">
                <a:lnSpc>
                  <a:spcPts val="5040"/>
                </a:lnSpc>
              </a:pPr>
              <a:endParaRPr lang="en-US" sz="4200">
                <a:solidFill>
                  <a:srgbClr val="FFFFFF"/>
                </a:solidFill>
                <a:latin typeface="Arial"/>
                <a:ea typeface="Arial"/>
                <a:cs typeface="Arial"/>
                <a:sym typeface="Arial"/>
              </a:endParaRPr>
            </a:p>
          </p:txBody>
        </p:sp>
      </p:grpSp>
      <p:grpSp>
        <p:nvGrpSpPr>
          <p:cNvPr id="18" name="Group 18"/>
          <p:cNvGrpSpPr/>
          <p:nvPr/>
        </p:nvGrpSpPr>
        <p:grpSpPr>
          <a:xfrm>
            <a:off x="1105598" y="880041"/>
            <a:ext cx="16119987" cy="553998"/>
            <a:chOff x="0" y="0"/>
            <a:chExt cx="21493316" cy="738664"/>
          </a:xfrm>
        </p:grpSpPr>
        <p:sp>
          <p:nvSpPr>
            <p:cNvPr id="19" name="Freeform 19"/>
            <p:cNvSpPr/>
            <p:nvPr/>
          </p:nvSpPr>
          <p:spPr>
            <a:xfrm>
              <a:off x="0" y="0"/>
              <a:ext cx="21493316" cy="738664"/>
            </a:xfrm>
            <a:custGeom>
              <a:avLst/>
              <a:gdLst/>
              <a:ahLst/>
              <a:cxnLst/>
              <a:rect l="l" t="t" r="r" b="b"/>
              <a:pathLst>
                <a:path w="21493316" h="738664">
                  <a:moveTo>
                    <a:pt x="0" y="0"/>
                  </a:moveTo>
                  <a:lnTo>
                    <a:pt x="21493316" y="0"/>
                  </a:lnTo>
                  <a:lnTo>
                    <a:pt x="21493316" y="738664"/>
                  </a:lnTo>
                  <a:lnTo>
                    <a:pt x="0" y="738664"/>
                  </a:lnTo>
                  <a:close/>
                </a:path>
              </a:pathLst>
            </a:custGeom>
            <a:solidFill>
              <a:srgbClr val="000000">
                <a:alpha val="0"/>
              </a:srgbClr>
            </a:solidFill>
          </p:spPr>
          <p:txBody>
            <a:bodyPr/>
            <a:lstStyle/>
            <a:p>
              <a:endParaRPr lang="en-US"/>
            </a:p>
          </p:txBody>
        </p:sp>
        <p:sp>
          <p:nvSpPr>
            <p:cNvPr id="20" name="TextBox 20"/>
            <p:cNvSpPr txBox="1"/>
            <p:nvPr/>
          </p:nvSpPr>
          <p:spPr>
            <a:xfrm>
              <a:off x="0" y="-28575"/>
              <a:ext cx="21493316" cy="767239"/>
            </a:xfrm>
            <a:prstGeom prst="rect">
              <a:avLst/>
            </a:prstGeom>
          </p:spPr>
          <p:txBody>
            <a:bodyPr lIns="0" tIns="0" rIns="0" bIns="0" rtlCol="0" anchor="t"/>
            <a:lstStyle/>
            <a:p>
              <a:pPr algn="l">
                <a:lnSpc>
                  <a:spcPts val="3240"/>
                </a:lnSpc>
              </a:pPr>
              <a:r>
                <a:rPr lang="en-US" sz="2700">
                  <a:solidFill>
                    <a:srgbClr val="5AE0A7"/>
                  </a:solidFill>
                  <a:latin typeface="Poppins Light"/>
                  <a:ea typeface="Poppins Light"/>
                  <a:cs typeface="Poppins Light"/>
                  <a:sym typeface="Poppins Light"/>
                </a:rPr>
                <a:t>ATBMF: Real World Example</a:t>
              </a: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Blurred Star Light Blue"/>
          <p:cNvSpPr/>
          <p:nvPr/>
        </p:nvSpPr>
        <p:spPr>
          <a:xfrm>
            <a:off x="3803626" y="-4114800"/>
            <a:ext cx="8473205" cy="8229600"/>
          </a:xfrm>
          <a:custGeom>
            <a:avLst/>
            <a:gdLst/>
            <a:ahLst/>
            <a:cxnLst/>
            <a:rect l="l" t="t" r="r" b="b"/>
            <a:pathLst>
              <a:path w="8473205" h="8229600">
                <a:moveTo>
                  <a:pt x="0" y="0"/>
                </a:moveTo>
                <a:lnTo>
                  <a:pt x="8473204" y="0"/>
                </a:lnTo>
                <a:lnTo>
                  <a:pt x="8473204" y="8229600"/>
                </a:lnTo>
                <a:lnTo>
                  <a:pt x="0" y="8229600"/>
                </a:lnTo>
                <a:lnTo>
                  <a:pt x="0" y="0"/>
                </a:lnTo>
                <a:close/>
              </a:path>
            </a:pathLst>
          </a:custGeom>
          <a:blipFill>
            <a:blip r:embed="rId3"/>
            <a:stretch>
              <a:fillRect/>
            </a:stretch>
          </a:blipFill>
        </p:spPr>
        <p:txBody>
          <a:bodyPr/>
          <a:lstStyle/>
          <a:p>
            <a:endParaRPr lang="en-US"/>
          </a:p>
        </p:txBody>
      </p:sp>
      <p:sp>
        <p:nvSpPr>
          <p:cNvPr id="3" name="Freeform 3" descr="abstract technology futuristic"/>
          <p:cNvSpPr/>
          <p:nvPr/>
        </p:nvSpPr>
        <p:spPr>
          <a:xfrm>
            <a:off x="12276830" y="8960816"/>
            <a:ext cx="6432087" cy="594968"/>
          </a:xfrm>
          <a:custGeom>
            <a:avLst/>
            <a:gdLst/>
            <a:ahLst/>
            <a:cxnLst/>
            <a:rect l="l" t="t" r="r" b="b"/>
            <a:pathLst>
              <a:path w="6432087" h="594968">
                <a:moveTo>
                  <a:pt x="0" y="0"/>
                </a:moveTo>
                <a:lnTo>
                  <a:pt x="6432087" y="0"/>
                </a:lnTo>
                <a:lnTo>
                  <a:pt x="6432087" y="594968"/>
                </a:lnTo>
                <a:lnTo>
                  <a:pt x="0" y="5949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105596" y="1434039"/>
            <a:ext cx="16119987" cy="1061769"/>
            <a:chOff x="0" y="0"/>
            <a:chExt cx="21493316" cy="1415692"/>
          </a:xfrm>
        </p:grpSpPr>
        <p:sp>
          <p:nvSpPr>
            <p:cNvPr id="5" name="Freeform 5"/>
            <p:cNvSpPr/>
            <p:nvPr/>
          </p:nvSpPr>
          <p:spPr>
            <a:xfrm>
              <a:off x="0" y="0"/>
              <a:ext cx="21493316" cy="1415692"/>
            </a:xfrm>
            <a:custGeom>
              <a:avLst/>
              <a:gdLst/>
              <a:ahLst/>
              <a:cxnLst/>
              <a:rect l="l" t="t" r="r" b="b"/>
              <a:pathLst>
                <a:path w="21493316" h="1415692">
                  <a:moveTo>
                    <a:pt x="0" y="0"/>
                  </a:moveTo>
                  <a:lnTo>
                    <a:pt x="21493316" y="0"/>
                  </a:lnTo>
                  <a:lnTo>
                    <a:pt x="21493316" y="1415692"/>
                  </a:lnTo>
                  <a:lnTo>
                    <a:pt x="0" y="1415692"/>
                  </a:lnTo>
                  <a:close/>
                </a:path>
              </a:pathLst>
            </a:custGeom>
            <a:solidFill>
              <a:srgbClr val="000000">
                <a:alpha val="0"/>
              </a:srgbClr>
            </a:solidFill>
          </p:spPr>
          <p:txBody>
            <a:bodyPr/>
            <a:lstStyle/>
            <a:p>
              <a:endParaRPr lang="en-US"/>
            </a:p>
          </p:txBody>
        </p:sp>
        <p:sp>
          <p:nvSpPr>
            <p:cNvPr id="6" name="TextBox 6"/>
            <p:cNvSpPr txBox="1"/>
            <p:nvPr/>
          </p:nvSpPr>
          <p:spPr>
            <a:xfrm>
              <a:off x="0" y="-19050"/>
              <a:ext cx="21493316" cy="1434742"/>
            </a:xfrm>
            <a:prstGeom prst="rect">
              <a:avLst/>
            </a:prstGeom>
          </p:spPr>
          <p:txBody>
            <a:bodyPr lIns="0" tIns="0" rIns="0" bIns="0" rtlCol="0" anchor="t"/>
            <a:lstStyle/>
            <a:p>
              <a:pPr algn="l">
                <a:lnSpc>
                  <a:spcPts val="7200"/>
                </a:lnSpc>
              </a:pPr>
              <a:r>
                <a:rPr lang="en-US" sz="6000" b="1">
                  <a:solidFill>
                    <a:srgbClr val="FFFFFF"/>
                  </a:solidFill>
                  <a:latin typeface="Barlow Bold"/>
                  <a:ea typeface="Barlow Bold"/>
                  <a:cs typeface="Barlow Bold"/>
                  <a:sym typeface="Barlow Bold"/>
                </a:rPr>
                <a:t>Understanding Capabilities &amp; System Access</a:t>
              </a:r>
            </a:p>
          </p:txBody>
        </p:sp>
      </p:grpSp>
      <p:grpSp>
        <p:nvGrpSpPr>
          <p:cNvPr id="7" name="Group 7"/>
          <p:cNvGrpSpPr/>
          <p:nvPr/>
        </p:nvGrpSpPr>
        <p:grpSpPr>
          <a:xfrm>
            <a:off x="1105596" y="2681766"/>
            <a:ext cx="410766" cy="79125"/>
            <a:chOff x="0" y="0"/>
            <a:chExt cx="547688" cy="105500"/>
          </a:xfrm>
        </p:grpSpPr>
        <p:sp>
          <p:nvSpPr>
            <p:cNvPr id="8" name="Freeform 8"/>
            <p:cNvSpPr/>
            <p:nvPr/>
          </p:nvSpPr>
          <p:spPr>
            <a:xfrm>
              <a:off x="0" y="0"/>
              <a:ext cx="547751" cy="105537"/>
            </a:xfrm>
            <a:custGeom>
              <a:avLst/>
              <a:gdLst/>
              <a:ahLst/>
              <a:cxnLst/>
              <a:rect l="l" t="t" r="r" b="b"/>
              <a:pathLst>
                <a:path w="547751" h="105537">
                  <a:moveTo>
                    <a:pt x="0" y="0"/>
                  </a:moveTo>
                  <a:lnTo>
                    <a:pt x="547751" y="0"/>
                  </a:lnTo>
                  <a:lnTo>
                    <a:pt x="547751" y="105537"/>
                  </a:lnTo>
                  <a:lnTo>
                    <a:pt x="0" y="105537"/>
                  </a:lnTo>
                  <a:close/>
                </a:path>
              </a:pathLst>
            </a:custGeom>
            <a:solidFill>
              <a:srgbClr val="FFFFFF"/>
            </a:solidFill>
          </p:spPr>
          <p:txBody>
            <a:bodyPr/>
            <a:lstStyle/>
            <a:p>
              <a:endParaRPr lang="en-US"/>
            </a:p>
          </p:txBody>
        </p:sp>
      </p:grpSp>
      <p:grpSp>
        <p:nvGrpSpPr>
          <p:cNvPr id="9" name="Group 9"/>
          <p:cNvGrpSpPr/>
          <p:nvPr/>
        </p:nvGrpSpPr>
        <p:grpSpPr>
          <a:xfrm>
            <a:off x="9144000" y="9544692"/>
            <a:ext cx="8081585" cy="346248"/>
            <a:chOff x="0" y="0"/>
            <a:chExt cx="10775446" cy="461664"/>
          </a:xfrm>
        </p:grpSpPr>
        <p:sp>
          <p:nvSpPr>
            <p:cNvPr id="10" name="Freeform 10"/>
            <p:cNvSpPr/>
            <p:nvPr/>
          </p:nvSpPr>
          <p:spPr>
            <a:xfrm>
              <a:off x="0" y="0"/>
              <a:ext cx="10775446" cy="461664"/>
            </a:xfrm>
            <a:custGeom>
              <a:avLst/>
              <a:gdLst/>
              <a:ahLst/>
              <a:cxnLst/>
              <a:rect l="l" t="t" r="r" b="b"/>
              <a:pathLst>
                <a:path w="10775446" h="461664">
                  <a:moveTo>
                    <a:pt x="0" y="0"/>
                  </a:moveTo>
                  <a:lnTo>
                    <a:pt x="10775446" y="0"/>
                  </a:lnTo>
                  <a:lnTo>
                    <a:pt x="10775446" y="461664"/>
                  </a:lnTo>
                  <a:lnTo>
                    <a:pt x="0" y="461664"/>
                  </a:lnTo>
                  <a:close/>
                </a:path>
              </a:pathLst>
            </a:custGeom>
            <a:solidFill>
              <a:srgbClr val="000000">
                <a:alpha val="0"/>
              </a:srgbClr>
            </a:solidFill>
          </p:spPr>
          <p:txBody>
            <a:bodyPr/>
            <a:lstStyle/>
            <a:p>
              <a:endParaRPr lang="en-US"/>
            </a:p>
          </p:txBody>
        </p:sp>
        <p:sp>
          <p:nvSpPr>
            <p:cNvPr id="11" name="TextBox 11"/>
            <p:cNvSpPr txBox="1"/>
            <p:nvPr/>
          </p:nvSpPr>
          <p:spPr>
            <a:xfrm>
              <a:off x="0" y="-19050"/>
              <a:ext cx="10775446" cy="480714"/>
            </a:xfrm>
            <a:prstGeom prst="rect">
              <a:avLst/>
            </a:prstGeom>
          </p:spPr>
          <p:txBody>
            <a:bodyPr lIns="0" tIns="0" rIns="0" bIns="0" rtlCol="0" anchor="t"/>
            <a:lstStyle/>
            <a:p>
              <a:pPr algn="r">
                <a:lnSpc>
                  <a:spcPts val="1620"/>
                </a:lnSpc>
              </a:pPr>
              <a:r>
                <a:rPr lang="en-US" sz="1350">
                  <a:solidFill>
                    <a:srgbClr val="FFFFFF"/>
                  </a:solidFill>
                  <a:latin typeface="Poppins Light"/>
                  <a:ea typeface="Poppins Light"/>
                  <a:cs typeface="Poppins Light"/>
                  <a:sym typeface="Poppins Light"/>
                </a:rPr>
                <a:t>© Author. This work is licensed under Creative Commons Attribution 4.0 International</a:t>
              </a:r>
            </a:p>
          </p:txBody>
        </p:sp>
      </p:grpSp>
      <p:grpSp>
        <p:nvGrpSpPr>
          <p:cNvPr id="12" name="Group 12"/>
          <p:cNvGrpSpPr/>
          <p:nvPr/>
        </p:nvGrpSpPr>
        <p:grpSpPr>
          <a:xfrm>
            <a:off x="17323594" y="9544692"/>
            <a:ext cx="491993" cy="346248"/>
            <a:chOff x="0" y="0"/>
            <a:chExt cx="655990" cy="461664"/>
          </a:xfrm>
        </p:grpSpPr>
        <p:sp>
          <p:nvSpPr>
            <p:cNvPr id="13" name="Freeform 13"/>
            <p:cNvSpPr/>
            <p:nvPr/>
          </p:nvSpPr>
          <p:spPr>
            <a:xfrm>
              <a:off x="0" y="0"/>
              <a:ext cx="655990" cy="461664"/>
            </a:xfrm>
            <a:custGeom>
              <a:avLst/>
              <a:gdLst/>
              <a:ahLst/>
              <a:cxnLst/>
              <a:rect l="l" t="t" r="r" b="b"/>
              <a:pathLst>
                <a:path w="655990" h="461664">
                  <a:moveTo>
                    <a:pt x="0" y="0"/>
                  </a:moveTo>
                  <a:lnTo>
                    <a:pt x="655990" y="0"/>
                  </a:lnTo>
                  <a:lnTo>
                    <a:pt x="655990" y="461664"/>
                  </a:lnTo>
                  <a:lnTo>
                    <a:pt x="0" y="461664"/>
                  </a:lnTo>
                  <a:close/>
                </a:path>
              </a:pathLst>
            </a:custGeom>
            <a:solidFill>
              <a:srgbClr val="000000">
                <a:alpha val="0"/>
              </a:srgbClr>
            </a:solidFill>
          </p:spPr>
          <p:txBody>
            <a:bodyPr/>
            <a:lstStyle/>
            <a:p>
              <a:endParaRPr lang="en-US"/>
            </a:p>
          </p:txBody>
        </p:sp>
        <p:sp>
          <p:nvSpPr>
            <p:cNvPr id="14" name="TextBox 14"/>
            <p:cNvSpPr txBox="1"/>
            <p:nvPr/>
          </p:nvSpPr>
          <p:spPr>
            <a:xfrm>
              <a:off x="0" y="-9525"/>
              <a:ext cx="655990" cy="471189"/>
            </a:xfrm>
            <a:prstGeom prst="rect">
              <a:avLst/>
            </a:prstGeom>
          </p:spPr>
          <p:txBody>
            <a:bodyPr lIns="0" tIns="0" rIns="0" bIns="0" rtlCol="0" anchor="t"/>
            <a:lstStyle/>
            <a:p>
              <a:pPr algn="r">
                <a:lnSpc>
                  <a:spcPts val="1620"/>
                </a:lnSpc>
              </a:pPr>
              <a:r>
                <a:rPr lang="en-US" sz="1350">
                  <a:solidFill>
                    <a:srgbClr val="FFFFFF"/>
                  </a:solidFill>
                  <a:latin typeface="Barlow"/>
                  <a:ea typeface="Barlow"/>
                  <a:cs typeface="Barlow"/>
                  <a:sym typeface="Barlow"/>
                </a:rPr>
                <a:t>33</a:t>
              </a:r>
            </a:p>
          </p:txBody>
        </p:sp>
      </p:grpSp>
      <p:grpSp>
        <p:nvGrpSpPr>
          <p:cNvPr id="15" name="Group 15"/>
          <p:cNvGrpSpPr/>
          <p:nvPr/>
        </p:nvGrpSpPr>
        <p:grpSpPr>
          <a:xfrm>
            <a:off x="1105596" y="3151618"/>
            <a:ext cx="15154798" cy="6001582"/>
            <a:chOff x="0" y="0"/>
            <a:chExt cx="20206398" cy="8002110"/>
          </a:xfrm>
        </p:grpSpPr>
        <p:sp>
          <p:nvSpPr>
            <p:cNvPr id="16" name="Freeform 16"/>
            <p:cNvSpPr/>
            <p:nvPr/>
          </p:nvSpPr>
          <p:spPr>
            <a:xfrm>
              <a:off x="0" y="0"/>
              <a:ext cx="20206398" cy="8002110"/>
            </a:xfrm>
            <a:custGeom>
              <a:avLst/>
              <a:gdLst/>
              <a:ahLst/>
              <a:cxnLst/>
              <a:rect l="l" t="t" r="r" b="b"/>
              <a:pathLst>
                <a:path w="20206398" h="8002110">
                  <a:moveTo>
                    <a:pt x="0" y="0"/>
                  </a:moveTo>
                  <a:lnTo>
                    <a:pt x="20206398" y="0"/>
                  </a:lnTo>
                  <a:lnTo>
                    <a:pt x="20206398" y="8002110"/>
                  </a:lnTo>
                  <a:lnTo>
                    <a:pt x="0" y="8002110"/>
                  </a:lnTo>
                  <a:close/>
                </a:path>
              </a:pathLst>
            </a:custGeom>
            <a:solidFill>
              <a:srgbClr val="000000">
                <a:alpha val="0"/>
              </a:srgbClr>
            </a:solidFill>
          </p:spPr>
          <p:txBody>
            <a:bodyPr/>
            <a:lstStyle/>
            <a:p>
              <a:endParaRPr lang="en-US"/>
            </a:p>
          </p:txBody>
        </p:sp>
        <p:sp>
          <p:nvSpPr>
            <p:cNvPr id="17" name="TextBox 17"/>
            <p:cNvSpPr txBox="1"/>
            <p:nvPr/>
          </p:nvSpPr>
          <p:spPr>
            <a:xfrm>
              <a:off x="0" y="-57150"/>
              <a:ext cx="20206398" cy="8059260"/>
            </a:xfrm>
            <a:prstGeom prst="rect">
              <a:avLst/>
            </a:prstGeom>
          </p:spPr>
          <p:txBody>
            <a:bodyPr lIns="0" tIns="0" rIns="0" bIns="0" rtlCol="0" anchor="t"/>
            <a:lstStyle/>
            <a:p>
              <a:pPr algn="l">
                <a:lnSpc>
                  <a:spcPts val="3240"/>
                </a:lnSpc>
              </a:pPr>
              <a:r>
                <a:rPr lang="en-US" sz="2700" b="1">
                  <a:solidFill>
                    <a:srgbClr val="FFFFFF"/>
                  </a:solidFill>
                  <a:latin typeface="Arial Bold"/>
                  <a:ea typeface="Arial Bold"/>
                  <a:cs typeface="Arial Bold"/>
                  <a:sym typeface="Arial Bold"/>
                </a:rPr>
                <a:t>Tasks Performed:</a:t>
              </a:r>
            </a:p>
            <a:p>
              <a:pPr marL="488632" lvl="1" indent="-244316" algn="l">
                <a:lnSpc>
                  <a:spcPts val="3240"/>
                </a:lnSpc>
                <a:buFont typeface="Arial"/>
                <a:buChar char="•"/>
              </a:pPr>
              <a:r>
                <a:rPr lang="en-US" sz="2700">
                  <a:solidFill>
                    <a:srgbClr val="FFFFFF"/>
                  </a:solidFill>
                  <a:latin typeface="Arial"/>
                  <a:ea typeface="Arial"/>
                  <a:cs typeface="Arial"/>
                  <a:sym typeface="Arial"/>
                </a:rPr>
                <a:t>Summarize emails &amp; meetings</a:t>
              </a:r>
            </a:p>
            <a:p>
              <a:pPr marL="488632" lvl="1" indent="-244316" algn="l">
                <a:lnSpc>
                  <a:spcPts val="3240"/>
                </a:lnSpc>
                <a:buFont typeface="Arial"/>
                <a:buChar char="•"/>
              </a:pPr>
              <a:r>
                <a:rPr lang="en-US" sz="2700">
                  <a:solidFill>
                    <a:srgbClr val="FFFFFF"/>
                  </a:solidFill>
                  <a:latin typeface="Arial"/>
                  <a:ea typeface="Arial"/>
                  <a:cs typeface="Arial"/>
                  <a:sym typeface="Arial"/>
                </a:rPr>
                <a:t>Analyze internal documents (reports, policies)</a:t>
              </a:r>
            </a:p>
            <a:p>
              <a:pPr marL="488632" lvl="1" indent="-244316" algn="l">
                <a:lnSpc>
                  <a:spcPts val="3240"/>
                </a:lnSpc>
                <a:buFont typeface="Arial"/>
                <a:buChar char="•"/>
              </a:pPr>
              <a:r>
                <a:rPr lang="en-US" sz="2700">
                  <a:solidFill>
                    <a:srgbClr val="FFFFFF"/>
                  </a:solidFill>
                  <a:latin typeface="Arial"/>
                  <a:ea typeface="Arial"/>
                  <a:cs typeface="Arial"/>
                  <a:sym typeface="Arial"/>
                </a:rPr>
                <a:t>Answer employee questions using company data</a:t>
              </a:r>
            </a:p>
            <a:p>
              <a:pPr marL="488632" lvl="1" indent="-244316" algn="l">
                <a:lnSpc>
                  <a:spcPts val="3240"/>
                </a:lnSpc>
                <a:buFont typeface="Arial"/>
                <a:buChar char="•"/>
              </a:pPr>
              <a:r>
                <a:rPr lang="en-US" sz="2700">
                  <a:solidFill>
                    <a:srgbClr val="FFFFFF"/>
                  </a:solidFill>
                  <a:latin typeface="Arial"/>
                  <a:ea typeface="Arial"/>
                  <a:cs typeface="Arial"/>
                  <a:sym typeface="Arial"/>
                </a:rPr>
                <a:t>Generate reports &amp; presentations</a:t>
              </a:r>
            </a:p>
            <a:p>
              <a:pPr marL="488632" lvl="1" indent="-244316" algn="l">
                <a:lnSpc>
                  <a:spcPts val="3240"/>
                </a:lnSpc>
                <a:buFont typeface="Arial"/>
                <a:buChar char="•"/>
              </a:pPr>
              <a:r>
                <a:rPr lang="en-US" sz="2700">
                  <a:solidFill>
                    <a:srgbClr val="FFFFFF"/>
                  </a:solidFill>
                  <a:latin typeface="Arial"/>
                  <a:ea typeface="Arial"/>
                  <a:cs typeface="Arial"/>
                  <a:sym typeface="Arial"/>
                </a:rPr>
                <a:t>Execute automated workflows (e.g., IT tickets)</a:t>
              </a:r>
            </a:p>
            <a:p>
              <a:pPr marL="488632" lvl="1" indent="-244316" algn="l">
                <a:lnSpc>
                  <a:spcPts val="3240"/>
                </a:lnSpc>
              </a:pPr>
              <a:endParaRPr lang="en-US" sz="2700">
                <a:solidFill>
                  <a:srgbClr val="FFFFFF"/>
                </a:solidFill>
                <a:latin typeface="Arial"/>
                <a:ea typeface="Arial"/>
                <a:cs typeface="Arial"/>
                <a:sym typeface="Arial"/>
              </a:endParaRPr>
            </a:p>
            <a:p>
              <a:pPr marL="488632" lvl="1" indent="-244316" algn="l">
                <a:lnSpc>
                  <a:spcPts val="3240"/>
                </a:lnSpc>
              </a:pPr>
              <a:endParaRPr lang="en-US" sz="2700">
                <a:solidFill>
                  <a:srgbClr val="FFFFFF"/>
                </a:solidFill>
                <a:latin typeface="Arial"/>
                <a:ea typeface="Arial"/>
                <a:cs typeface="Arial"/>
                <a:sym typeface="Arial"/>
              </a:endParaRPr>
            </a:p>
            <a:p>
              <a:pPr marL="488632" lvl="1" indent="-244316" algn="l">
                <a:lnSpc>
                  <a:spcPts val="3240"/>
                </a:lnSpc>
              </a:pPr>
              <a:r>
                <a:rPr lang="en-US" sz="2700" b="1">
                  <a:solidFill>
                    <a:srgbClr val="FFFFFF"/>
                  </a:solidFill>
                  <a:latin typeface="Arial Bold"/>
                  <a:ea typeface="Arial Bold"/>
                  <a:cs typeface="Arial Bold"/>
                  <a:sym typeface="Arial Bold"/>
                </a:rPr>
                <a:t>Systems Accessed (within AWS &amp; integrated services):</a:t>
              </a:r>
            </a:p>
            <a:p>
              <a:pPr marL="488632" lvl="1" indent="-244316" algn="l">
                <a:lnSpc>
                  <a:spcPts val="3240"/>
                </a:lnSpc>
                <a:buFont typeface="Arial"/>
                <a:buChar char="•"/>
              </a:pPr>
              <a:r>
                <a:rPr lang="en-US" sz="2700">
                  <a:solidFill>
                    <a:srgbClr val="FFFFFF"/>
                  </a:solidFill>
                  <a:latin typeface="Arial"/>
                  <a:ea typeface="Arial"/>
                  <a:cs typeface="Arial"/>
                  <a:sym typeface="Arial"/>
                </a:rPr>
                <a:t>Email &amp; Calendar (e.g., Amazon WorkMail, M365/Google Workspace APIs)</a:t>
              </a:r>
            </a:p>
            <a:p>
              <a:pPr marL="488632" lvl="1" indent="-244316" algn="l">
                <a:lnSpc>
                  <a:spcPts val="3240"/>
                </a:lnSpc>
                <a:buFont typeface="Arial"/>
                <a:buChar char="•"/>
              </a:pPr>
              <a:r>
                <a:rPr lang="en-US" sz="2700">
                  <a:solidFill>
                    <a:srgbClr val="FFFFFF"/>
                  </a:solidFill>
                  <a:latin typeface="Arial"/>
                  <a:ea typeface="Arial"/>
                  <a:cs typeface="Arial"/>
                  <a:sym typeface="Arial"/>
                </a:rPr>
                <a:t>Document Repositories (e.g., Amazon S3, FSx, SharePoint APIs)</a:t>
              </a:r>
            </a:p>
            <a:p>
              <a:pPr marL="488632" lvl="1" indent="-244316" algn="l">
                <a:lnSpc>
                  <a:spcPts val="3240"/>
                </a:lnSpc>
                <a:buFont typeface="Arial"/>
                <a:buChar char="•"/>
              </a:pPr>
              <a:r>
                <a:rPr lang="en-US" sz="2700">
                  <a:solidFill>
                    <a:srgbClr val="FFFFFF"/>
                  </a:solidFill>
                  <a:latin typeface="Arial"/>
                  <a:ea typeface="Arial"/>
                  <a:cs typeface="Arial"/>
                  <a:sym typeface="Arial"/>
                </a:rPr>
                <a:t>HR &amp; Financial Databases (e.g., Amazon RDS, Redshift, DynamoDB)</a:t>
              </a:r>
            </a:p>
            <a:p>
              <a:pPr marL="488632" lvl="1" indent="-244316" algn="l">
                <a:lnSpc>
                  <a:spcPts val="3240"/>
                </a:lnSpc>
                <a:buFont typeface="Arial"/>
                <a:buChar char="•"/>
              </a:pPr>
              <a:r>
                <a:rPr lang="en-US" sz="2700">
                  <a:solidFill>
                    <a:srgbClr val="FFFFFF"/>
                  </a:solidFill>
                  <a:latin typeface="Arial"/>
                  <a:ea typeface="Arial"/>
                  <a:cs typeface="Arial"/>
                  <a:sym typeface="Arial"/>
                </a:rPr>
                <a:t>IT Ops &amp; Dev Systems (e.g., AWS Service Catalog, Systems Manager, CodeCommit APIs)</a:t>
              </a:r>
            </a:p>
            <a:p>
              <a:pPr marL="488632" lvl="1" indent="-244316" algn="l">
                <a:lnSpc>
                  <a:spcPts val="3240"/>
                </a:lnSpc>
              </a:pPr>
              <a:endParaRPr lang="en-US" sz="2700">
                <a:solidFill>
                  <a:srgbClr val="FFFFFF"/>
                </a:solidFill>
                <a:latin typeface="Arial"/>
                <a:ea typeface="Arial"/>
                <a:cs typeface="Arial"/>
                <a:sym typeface="Arial"/>
              </a:endParaRPr>
            </a:p>
          </p:txBody>
        </p:sp>
      </p:grpSp>
      <p:grpSp>
        <p:nvGrpSpPr>
          <p:cNvPr id="18" name="Group 18"/>
          <p:cNvGrpSpPr/>
          <p:nvPr/>
        </p:nvGrpSpPr>
        <p:grpSpPr>
          <a:xfrm>
            <a:off x="1105598" y="880041"/>
            <a:ext cx="16119987" cy="553998"/>
            <a:chOff x="0" y="0"/>
            <a:chExt cx="21493316" cy="738664"/>
          </a:xfrm>
        </p:grpSpPr>
        <p:sp>
          <p:nvSpPr>
            <p:cNvPr id="19" name="Freeform 19"/>
            <p:cNvSpPr/>
            <p:nvPr/>
          </p:nvSpPr>
          <p:spPr>
            <a:xfrm>
              <a:off x="0" y="0"/>
              <a:ext cx="21493316" cy="738664"/>
            </a:xfrm>
            <a:custGeom>
              <a:avLst/>
              <a:gdLst/>
              <a:ahLst/>
              <a:cxnLst/>
              <a:rect l="l" t="t" r="r" b="b"/>
              <a:pathLst>
                <a:path w="21493316" h="738664">
                  <a:moveTo>
                    <a:pt x="0" y="0"/>
                  </a:moveTo>
                  <a:lnTo>
                    <a:pt x="21493316" y="0"/>
                  </a:lnTo>
                  <a:lnTo>
                    <a:pt x="21493316" y="738664"/>
                  </a:lnTo>
                  <a:lnTo>
                    <a:pt x="0" y="738664"/>
                  </a:lnTo>
                  <a:close/>
                </a:path>
              </a:pathLst>
            </a:custGeom>
            <a:solidFill>
              <a:srgbClr val="000000">
                <a:alpha val="0"/>
              </a:srgbClr>
            </a:solidFill>
          </p:spPr>
          <p:txBody>
            <a:bodyPr/>
            <a:lstStyle/>
            <a:p>
              <a:endParaRPr lang="en-US"/>
            </a:p>
          </p:txBody>
        </p:sp>
        <p:sp>
          <p:nvSpPr>
            <p:cNvPr id="20" name="TextBox 20"/>
            <p:cNvSpPr txBox="1"/>
            <p:nvPr/>
          </p:nvSpPr>
          <p:spPr>
            <a:xfrm>
              <a:off x="0" y="-28575"/>
              <a:ext cx="21493316" cy="767239"/>
            </a:xfrm>
            <a:prstGeom prst="rect">
              <a:avLst/>
            </a:prstGeom>
          </p:spPr>
          <p:txBody>
            <a:bodyPr lIns="0" tIns="0" rIns="0" bIns="0" rtlCol="0" anchor="t"/>
            <a:lstStyle/>
            <a:p>
              <a:pPr algn="l">
                <a:lnSpc>
                  <a:spcPts val="3240"/>
                </a:lnSpc>
              </a:pPr>
              <a:r>
                <a:rPr lang="en-US" sz="2700">
                  <a:solidFill>
                    <a:srgbClr val="5AE0A7"/>
                  </a:solidFill>
                  <a:latin typeface="Poppins Light"/>
                  <a:ea typeface="Poppins Light"/>
                  <a:cs typeface="Poppins Light"/>
                  <a:sym typeface="Poppins Light"/>
                </a:rPr>
                <a:t>ATBMF: Real World Example</a:t>
              </a: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Blurred Star Light Blue"/>
          <p:cNvSpPr/>
          <p:nvPr/>
        </p:nvSpPr>
        <p:spPr>
          <a:xfrm>
            <a:off x="3803626" y="-4114800"/>
            <a:ext cx="8473205" cy="8229600"/>
          </a:xfrm>
          <a:custGeom>
            <a:avLst/>
            <a:gdLst/>
            <a:ahLst/>
            <a:cxnLst/>
            <a:rect l="l" t="t" r="r" b="b"/>
            <a:pathLst>
              <a:path w="8473205" h="8229600">
                <a:moveTo>
                  <a:pt x="0" y="0"/>
                </a:moveTo>
                <a:lnTo>
                  <a:pt x="8473204" y="0"/>
                </a:lnTo>
                <a:lnTo>
                  <a:pt x="8473204" y="8229600"/>
                </a:lnTo>
                <a:lnTo>
                  <a:pt x="0" y="8229600"/>
                </a:lnTo>
                <a:lnTo>
                  <a:pt x="0" y="0"/>
                </a:lnTo>
                <a:close/>
              </a:path>
            </a:pathLst>
          </a:custGeom>
          <a:blipFill>
            <a:blip r:embed="rId3"/>
            <a:stretch>
              <a:fillRect/>
            </a:stretch>
          </a:blipFill>
        </p:spPr>
        <p:txBody>
          <a:bodyPr/>
          <a:lstStyle/>
          <a:p>
            <a:endParaRPr lang="en-US"/>
          </a:p>
        </p:txBody>
      </p:sp>
      <p:sp>
        <p:nvSpPr>
          <p:cNvPr id="3" name="Freeform 3" descr="abstract technology futuristic"/>
          <p:cNvSpPr/>
          <p:nvPr/>
        </p:nvSpPr>
        <p:spPr>
          <a:xfrm>
            <a:off x="12276830" y="8960816"/>
            <a:ext cx="6432087" cy="594968"/>
          </a:xfrm>
          <a:custGeom>
            <a:avLst/>
            <a:gdLst/>
            <a:ahLst/>
            <a:cxnLst/>
            <a:rect l="l" t="t" r="r" b="b"/>
            <a:pathLst>
              <a:path w="6432087" h="594968">
                <a:moveTo>
                  <a:pt x="0" y="0"/>
                </a:moveTo>
                <a:lnTo>
                  <a:pt x="6432087" y="0"/>
                </a:lnTo>
                <a:lnTo>
                  <a:pt x="6432087" y="594968"/>
                </a:lnTo>
                <a:lnTo>
                  <a:pt x="0" y="5949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105596" y="1434039"/>
            <a:ext cx="16119987" cy="1061769"/>
            <a:chOff x="0" y="0"/>
            <a:chExt cx="21493316" cy="1415692"/>
          </a:xfrm>
        </p:grpSpPr>
        <p:sp>
          <p:nvSpPr>
            <p:cNvPr id="5" name="Freeform 5"/>
            <p:cNvSpPr/>
            <p:nvPr/>
          </p:nvSpPr>
          <p:spPr>
            <a:xfrm>
              <a:off x="0" y="0"/>
              <a:ext cx="21493316" cy="1415692"/>
            </a:xfrm>
            <a:custGeom>
              <a:avLst/>
              <a:gdLst/>
              <a:ahLst/>
              <a:cxnLst/>
              <a:rect l="l" t="t" r="r" b="b"/>
              <a:pathLst>
                <a:path w="21493316" h="1415692">
                  <a:moveTo>
                    <a:pt x="0" y="0"/>
                  </a:moveTo>
                  <a:lnTo>
                    <a:pt x="21493316" y="0"/>
                  </a:lnTo>
                  <a:lnTo>
                    <a:pt x="21493316" y="1415692"/>
                  </a:lnTo>
                  <a:lnTo>
                    <a:pt x="0" y="1415692"/>
                  </a:lnTo>
                  <a:close/>
                </a:path>
              </a:pathLst>
            </a:custGeom>
            <a:solidFill>
              <a:srgbClr val="000000">
                <a:alpha val="0"/>
              </a:srgbClr>
            </a:solidFill>
          </p:spPr>
          <p:txBody>
            <a:bodyPr/>
            <a:lstStyle/>
            <a:p>
              <a:endParaRPr lang="en-US"/>
            </a:p>
          </p:txBody>
        </p:sp>
        <p:sp>
          <p:nvSpPr>
            <p:cNvPr id="6" name="TextBox 6"/>
            <p:cNvSpPr txBox="1"/>
            <p:nvPr/>
          </p:nvSpPr>
          <p:spPr>
            <a:xfrm>
              <a:off x="0" y="-19050"/>
              <a:ext cx="21493316" cy="1434742"/>
            </a:xfrm>
            <a:prstGeom prst="rect">
              <a:avLst/>
            </a:prstGeom>
          </p:spPr>
          <p:txBody>
            <a:bodyPr lIns="0" tIns="0" rIns="0" bIns="0" rtlCol="0" anchor="t"/>
            <a:lstStyle/>
            <a:p>
              <a:pPr algn="l">
                <a:lnSpc>
                  <a:spcPts val="7200"/>
                </a:lnSpc>
              </a:pPr>
              <a:r>
                <a:rPr lang="en-US" sz="6000" b="1">
                  <a:solidFill>
                    <a:srgbClr val="FFFFFF"/>
                  </a:solidFill>
                  <a:latin typeface="Barlow Bold"/>
                  <a:ea typeface="Barlow Bold"/>
                  <a:cs typeface="Barlow Bold"/>
                  <a:sym typeface="Barlow Bold"/>
                </a:rPr>
                <a:t>Sample Threat Model</a:t>
              </a:r>
            </a:p>
          </p:txBody>
        </p:sp>
      </p:grpSp>
      <p:grpSp>
        <p:nvGrpSpPr>
          <p:cNvPr id="7" name="Group 7"/>
          <p:cNvGrpSpPr/>
          <p:nvPr/>
        </p:nvGrpSpPr>
        <p:grpSpPr>
          <a:xfrm>
            <a:off x="1105596" y="2681766"/>
            <a:ext cx="410766" cy="79125"/>
            <a:chOff x="0" y="0"/>
            <a:chExt cx="547688" cy="105500"/>
          </a:xfrm>
        </p:grpSpPr>
        <p:sp>
          <p:nvSpPr>
            <p:cNvPr id="8" name="Freeform 8"/>
            <p:cNvSpPr/>
            <p:nvPr/>
          </p:nvSpPr>
          <p:spPr>
            <a:xfrm>
              <a:off x="0" y="0"/>
              <a:ext cx="547751" cy="105537"/>
            </a:xfrm>
            <a:custGeom>
              <a:avLst/>
              <a:gdLst/>
              <a:ahLst/>
              <a:cxnLst/>
              <a:rect l="l" t="t" r="r" b="b"/>
              <a:pathLst>
                <a:path w="547751" h="105537">
                  <a:moveTo>
                    <a:pt x="0" y="0"/>
                  </a:moveTo>
                  <a:lnTo>
                    <a:pt x="547751" y="0"/>
                  </a:lnTo>
                  <a:lnTo>
                    <a:pt x="547751" y="105537"/>
                  </a:lnTo>
                  <a:lnTo>
                    <a:pt x="0" y="105537"/>
                  </a:lnTo>
                  <a:close/>
                </a:path>
              </a:pathLst>
            </a:custGeom>
            <a:solidFill>
              <a:srgbClr val="FFFFFF"/>
            </a:solidFill>
          </p:spPr>
          <p:txBody>
            <a:bodyPr/>
            <a:lstStyle/>
            <a:p>
              <a:endParaRPr lang="en-US"/>
            </a:p>
          </p:txBody>
        </p:sp>
      </p:grpSp>
      <p:grpSp>
        <p:nvGrpSpPr>
          <p:cNvPr id="9" name="Group 9"/>
          <p:cNvGrpSpPr/>
          <p:nvPr/>
        </p:nvGrpSpPr>
        <p:grpSpPr>
          <a:xfrm>
            <a:off x="9144000" y="9544692"/>
            <a:ext cx="8081585" cy="346248"/>
            <a:chOff x="0" y="0"/>
            <a:chExt cx="10775446" cy="461664"/>
          </a:xfrm>
        </p:grpSpPr>
        <p:sp>
          <p:nvSpPr>
            <p:cNvPr id="10" name="Freeform 10"/>
            <p:cNvSpPr/>
            <p:nvPr/>
          </p:nvSpPr>
          <p:spPr>
            <a:xfrm>
              <a:off x="0" y="0"/>
              <a:ext cx="10775446" cy="461664"/>
            </a:xfrm>
            <a:custGeom>
              <a:avLst/>
              <a:gdLst/>
              <a:ahLst/>
              <a:cxnLst/>
              <a:rect l="l" t="t" r="r" b="b"/>
              <a:pathLst>
                <a:path w="10775446" h="461664">
                  <a:moveTo>
                    <a:pt x="0" y="0"/>
                  </a:moveTo>
                  <a:lnTo>
                    <a:pt x="10775446" y="0"/>
                  </a:lnTo>
                  <a:lnTo>
                    <a:pt x="10775446" y="461664"/>
                  </a:lnTo>
                  <a:lnTo>
                    <a:pt x="0" y="461664"/>
                  </a:lnTo>
                  <a:close/>
                </a:path>
              </a:pathLst>
            </a:custGeom>
            <a:solidFill>
              <a:srgbClr val="000000">
                <a:alpha val="0"/>
              </a:srgbClr>
            </a:solidFill>
          </p:spPr>
          <p:txBody>
            <a:bodyPr/>
            <a:lstStyle/>
            <a:p>
              <a:endParaRPr lang="en-US"/>
            </a:p>
          </p:txBody>
        </p:sp>
        <p:sp>
          <p:nvSpPr>
            <p:cNvPr id="11" name="TextBox 11"/>
            <p:cNvSpPr txBox="1"/>
            <p:nvPr/>
          </p:nvSpPr>
          <p:spPr>
            <a:xfrm>
              <a:off x="0" y="-19050"/>
              <a:ext cx="10775446" cy="480714"/>
            </a:xfrm>
            <a:prstGeom prst="rect">
              <a:avLst/>
            </a:prstGeom>
          </p:spPr>
          <p:txBody>
            <a:bodyPr lIns="0" tIns="0" rIns="0" bIns="0" rtlCol="0" anchor="t"/>
            <a:lstStyle/>
            <a:p>
              <a:pPr algn="r">
                <a:lnSpc>
                  <a:spcPts val="1620"/>
                </a:lnSpc>
              </a:pPr>
              <a:r>
                <a:rPr lang="en-US" sz="1350">
                  <a:solidFill>
                    <a:srgbClr val="FFFFFF"/>
                  </a:solidFill>
                  <a:latin typeface="Poppins Light"/>
                  <a:ea typeface="Poppins Light"/>
                  <a:cs typeface="Poppins Light"/>
                  <a:sym typeface="Poppins Light"/>
                </a:rPr>
                <a:t>© Author. This work is licensed under Creative Commons Attribution 4.0 International</a:t>
              </a:r>
            </a:p>
          </p:txBody>
        </p:sp>
      </p:grpSp>
      <p:grpSp>
        <p:nvGrpSpPr>
          <p:cNvPr id="12" name="Group 12"/>
          <p:cNvGrpSpPr/>
          <p:nvPr/>
        </p:nvGrpSpPr>
        <p:grpSpPr>
          <a:xfrm>
            <a:off x="17323594" y="9544692"/>
            <a:ext cx="491993" cy="346248"/>
            <a:chOff x="0" y="0"/>
            <a:chExt cx="655990" cy="461664"/>
          </a:xfrm>
        </p:grpSpPr>
        <p:sp>
          <p:nvSpPr>
            <p:cNvPr id="13" name="Freeform 13"/>
            <p:cNvSpPr/>
            <p:nvPr/>
          </p:nvSpPr>
          <p:spPr>
            <a:xfrm>
              <a:off x="0" y="0"/>
              <a:ext cx="655990" cy="461664"/>
            </a:xfrm>
            <a:custGeom>
              <a:avLst/>
              <a:gdLst/>
              <a:ahLst/>
              <a:cxnLst/>
              <a:rect l="l" t="t" r="r" b="b"/>
              <a:pathLst>
                <a:path w="655990" h="461664">
                  <a:moveTo>
                    <a:pt x="0" y="0"/>
                  </a:moveTo>
                  <a:lnTo>
                    <a:pt x="655990" y="0"/>
                  </a:lnTo>
                  <a:lnTo>
                    <a:pt x="655990" y="461664"/>
                  </a:lnTo>
                  <a:lnTo>
                    <a:pt x="0" y="461664"/>
                  </a:lnTo>
                  <a:close/>
                </a:path>
              </a:pathLst>
            </a:custGeom>
            <a:solidFill>
              <a:srgbClr val="000000">
                <a:alpha val="0"/>
              </a:srgbClr>
            </a:solidFill>
          </p:spPr>
          <p:txBody>
            <a:bodyPr/>
            <a:lstStyle/>
            <a:p>
              <a:endParaRPr lang="en-US"/>
            </a:p>
          </p:txBody>
        </p:sp>
        <p:sp>
          <p:nvSpPr>
            <p:cNvPr id="14" name="TextBox 14"/>
            <p:cNvSpPr txBox="1"/>
            <p:nvPr/>
          </p:nvSpPr>
          <p:spPr>
            <a:xfrm>
              <a:off x="0" y="-9525"/>
              <a:ext cx="655990" cy="471189"/>
            </a:xfrm>
            <a:prstGeom prst="rect">
              <a:avLst/>
            </a:prstGeom>
          </p:spPr>
          <p:txBody>
            <a:bodyPr lIns="0" tIns="0" rIns="0" bIns="0" rtlCol="0" anchor="t"/>
            <a:lstStyle/>
            <a:p>
              <a:pPr algn="r">
                <a:lnSpc>
                  <a:spcPts val="1620"/>
                </a:lnSpc>
              </a:pPr>
              <a:r>
                <a:rPr lang="en-US" sz="1350">
                  <a:solidFill>
                    <a:srgbClr val="FFFFFF"/>
                  </a:solidFill>
                  <a:latin typeface="Barlow"/>
                  <a:ea typeface="Barlow"/>
                  <a:cs typeface="Barlow"/>
                  <a:sym typeface="Barlow"/>
                </a:rPr>
                <a:t>34</a:t>
              </a:r>
            </a:p>
          </p:txBody>
        </p:sp>
      </p:grpSp>
      <p:grpSp>
        <p:nvGrpSpPr>
          <p:cNvPr id="15" name="Group 15"/>
          <p:cNvGrpSpPr/>
          <p:nvPr/>
        </p:nvGrpSpPr>
        <p:grpSpPr>
          <a:xfrm>
            <a:off x="1105596" y="3151618"/>
            <a:ext cx="15154798" cy="5678416"/>
            <a:chOff x="0" y="0"/>
            <a:chExt cx="20206398" cy="7571222"/>
          </a:xfrm>
        </p:grpSpPr>
        <p:sp>
          <p:nvSpPr>
            <p:cNvPr id="16" name="Freeform 16"/>
            <p:cNvSpPr/>
            <p:nvPr/>
          </p:nvSpPr>
          <p:spPr>
            <a:xfrm>
              <a:off x="0" y="0"/>
              <a:ext cx="20206398" cy="7571222"/>
            </a:xfrm>
            <a:custGeom>
              <a:avLst/>
              <a:gdLst/>
              <a:ahLst/>
              <a:cxnLst/>
              <a:rect l="l" t="t" r="r" b="b"/>
              <a:pathLst>
                <a:path w="20206398" h="7571222">
                  <a:moveTo>
                    <a:pt x="0" y="0"/>
                  </a:moveTo>
                  <a:lnTo>
                    <a:pt x="20206398" y="0"/>
                  </a:lnTo>
                  <a:lnTo>
                    <a:pt x="20206398" y="7571222"/>
                  </a:lnTo>
                  <a:lnTo>
                    <a:pt x="0" y="7571222"/>
                  </a:lnTo>
                  <a:close/>
                </a:path>
              </a:pathLst>
            </a:custGeom>
            <a:solidFill>
              <a:srgbClr val="000000">
                <a:alpha val="0"/>
              </a:srgbClr>
            </a:solidFill>
          </p:spPr>
          <p:txBody>
            <a:bodyPr/>
            <a:lstStyle/>
            <a:p>
              <a:endParaRPr lang="en-US"/>
            </a:p>
          </p:txBody>
        </p:sp>
        <p:sp>
          <p:nvSpPr>
            <p:cNvPr id="17" name="TextBox 17"/>
            <p:cNvSpPr txBox="1"/>
            <p:nvPr/>
          </p:nvSpPr>
          <p:spPr>
            <a:xfrm>
              <a:off x="0" y="-66675"/>
              <a:ext cx="20206398" cy="7637897"/>
            </a:xfrm>
            <a:prstGeom prst="rect">
              <a:avLst/>
            </a:prstGeom>
          </p:spPr>
          <p:txBody>
            <a:bodyPr lIns="0" tIns="0" rIns="0" bIns="0" rtlCol="0" anchor="t"/>
            <a:lstStyle/>
            <a:p>
              <a:pPr algn="l">
                <a:lnSpc>
                  <a:spcPts val="3600"/>
                </a:lnSpc>
              </a:pPr>
              <a:r>
                <a:rPr lang="en-US" sz="3000" b="1">
                  <a:solidFill>
                    <a:srgbClr val="FFFFFF"/>
                  </a:solidFill>
                  <a:latin typeface="Arial Bold"/>
                  <a:ea typeface="Arial Bold"/>
                  <a:cs typeface="Arial Bold"/>
                  <a:sym typeface="Arial Bold"/>
                </a:rPr>
                <a:t>1. Tool Misuse (T6):</a:t>
              </a:r>
              <a:r>
                <a:rPr lang="en-US" sz="3000">
                  <a:solidFill>
                    <a:srgbClr val="FFFFFF"/>
                  </a:solidFill>
                  <a:latin typeface="Arial"/>
                  <a:ea typeface="Arial"/>
                  <a:cs typeface="Arial"/>
                  <a:sym typeface="Arial"/>
                </a:rPr>
                <a:t> Agent manipulated to abuse legitimate access (e.g., using AWS SDK/APIs for unintended actions or internal DoS attacks). </a:t>
              </a:r>
            </a:p>
            <a:p>
              <a:pPr algn="l">
                <a:lnSpc>
                  <a:spcPts val="3600"/>
                </a:lnSpc>
              </a:pPr>
              <a:endParaRPr lang="en-US" sz="3000">
                <a:solidFill>
                  <a:srgbClr val="FFFFFF"/>
                </a:solidFill>
                <a:latin typeface="Arial"/>
                <a:ea typeface="Arial"/>
                <a:cs typeface="Arial"/>
                <a:sym typeface="Arial"/>
              </a:endParaRPr>
            </a:p>
            <a:p>
              <a:pPr algn="l">
                <a:lnSpc>
                  <a:spcPts val="3600"/>
                </a:lnSpc>
              </a:pPr>
              <a:r>
                <a:rPr lang="en-US" sz="3000" b="1">
                  <a:solidFill>
                    <a:srgbClr val="FFFFFF"/>
                  </a:solidFill>
                  <a:latin typeface="Arial Bold"/>
                  <a:ea typeface="Arial Bold"/>
                  <a:cs typeface="Arial Bold"/>
                  <a:sym typeface="Arial Bold"/>
                </a:rPr>
                <a:t>2. Memory Poisoning (T4):</a:t>
              </a:r>
              <a:r>
                <a:rPr lang="en-US" sz="3000">
                  <a:solidFill>
                    <a:srgbClr val="FFFFFF"/>
                  </a:solidFill>
                  <a:latin typeface="Arial"/>
                  <a:ea typeface="Arial"/>
                  <a:cs typeface="Arial"/>
                  <a:sym typeface="Arial"/>
                </a:rPr>
                <a:t> Malicious data (e.g., in S3 object) corrupts agent's memory leading to inaccurate results and harmful actions.</a:t>
              </a:r>
            </a:p>
            <a:p>
              <a:pPr algn="l">
                <a:lnSpc>
                  <a:spcPts val="3600"/>
                </a:lnSpc>
              </a:pPr>
              <a:endParaRPr lang="en-US" sz="3000">
                <a:solidFill>
                  <a:srgbClr val="FFFFFF"/>
                </a:solidFill>
                <a:latin typeface="Arial"/>
                <a:ea typeface="Arial"/>
                <a:cs typeface="Arial"/>
                <a:sym typeface="Arial"/>
              </a:endParaRPr>
            </a:p>
            <a:p>
              <a:pPr algn="l">
                <a:lnSpc>
                  <a:spcPts val="3600"/>
                </a:lnSpc>
              </a:pPr>
              <a:r>
                <a:rPr lang="en-US" sz="3000" b="1">
                  <a:solidFill>
                    <a:srgbClr val="FFFFFF"/>
                  </a:solidFill>
                  <a:latin typeface="Arial Bold"/>
                  <a:ea typeface="Arial Bold"/>
                  <a:cs typeface="Arial Bold"/>
                  <a:sym typeface="Arial Bold"/>
                </a:rPr>
                <a:t>3. Identity Spoofing (T10):</a:t>
              </a:r>
              <a:r>
                <a:rPr lang="en-US" sz="3000">
                  <a:solidFill>
                    <a:srgbClr val="FFFFFF"/>
                  </a:solidFill>
                  <a:latin typeface="Arial"/>
                  <a:ea typeface="Arial"/>
                  <a:cs typeface="Arial"/>
                  <a:sym typeface="Arial"/>
                </a:rPr>
                <a:t> Agent tricked into performing actions like accessing Paycheck details.</a:t>
              </a:r>
            </a:p>
            <a:p>
              <a:pPr algn="l">
                <a:lnSpc>
                  <a:spcPts val="3600"/>
                </a:lnSpc>
              </a:pPr>
              <a:endParaRPr lang="en-US" sz="3000">
                <a:solidFill>
                  <a:srgbClr val="FFFFFF"/>
                </a:solidFill>
                <a:latin typeface="Arial"/>
                <a:ea typeface="Arial"/>
                <a:cs typeface="Arial"/>
                <a:sym typeface="Arial"/>
              </a:endParaRPr>
            </a:p>
            <a:p>
              <a:pPr algn="l">
                <a:lnSpc>
                  <a:spcPts val="3600"/>
                </a:lnSpc>
              </a:pPr>
              <a:r>
                <a:rPr lang="en-US" sz="3000" b="1">
                  <a:solidFill>
                    <a:srgbClr val="FFFFFF"/>
                  </a:solidFill>
                  <a:latin typeface="Arial Bold"/>
                  <a:ea typeface="Arial Bold"/>
                  <a:cs typeface="Arial Bold"/>
                  <a:sym typeface="Arial Bold"/>
                </a:rPr>
                <a:t>4. Intent Breaking (T1):</a:t>
              </a:r>
              <a:r>
                <a:rPr lang="en-US" sz="3000">
                  <a:solidFill>
                    <a:srgbClr val="FFFFFF"/>
                  </a:solidFill>
                  <a:latin typeface="Arial"/>
                  <a:ea typeface="Arial"/>
                  <a:cs typeface="Arial"/>
                  <a:sym typeface="Arial"/>
                </a:rPr>
                <a:t> Agent's goals subtly altered via prompt injection, bypassing security logic like exfiltrating emails via </a:t>
              </a:r>
              <a:r>
                <a:rPr lang="en-US" sz="3000" i="1">
                  <a:solidFill>
                    <a:srgbClr val="FFFFFF"/>
                  </a:solidFill>
                  <a:latin typeface="Arial Italics"/>
                  <a:ea typeface="Arial Italics"/>
                  <a:cs typeface="Arial Italics"/>
                  <a:sym typeface="Arial Italics"/>
                </a:rPr>
                <a:t>summarize emails </a:t>
              </a:r>
              <a:r>
                <a:rPr lang="en-US" sz="3000">
                  <a:solidFill>
                    <a:srgbClr val="FFFFFF"/>
                  </a:solidFill>
                  <a:latin typeface="Arial"/>
                  <a:ea typeface="Arial"/>
                  <a:cs typeface="Arial"/>
                  <a:sym typeface="Arial"/>
                </a:rPr>
                <a:t>task</a:t>
              </a:r>
              <a:r>
                <a:rPr lang="en-US" sz="3000" i="1">
                  <a:solidFill>
                    <a:srgbClr val="FFFFFF"/>
                  </a:solidFill>
                  <a:latin typeface="Arial Italics"/>
                  <a:ea typeface="Arial Italics"/>
                  <a:cs typeface="Arial Italics"/>
                  <a:sym typeface="Arial Italics"/>
                </a:rPr>
                <a:t>.</a:t>
              </a:r>
            </a:p>
            <a:p>
              <a:pPr algn="l">
                <a:lnSpc>
                  <a:spcPts val="3600"/>
                </a:lnSpc>
              </a:pPr>
              <a:endParaRPr lang="en-US" sz="3000" i="1">
                <a:solidFill>
                  <a:srgbClr val="FFFFFF"/>
                </a:solidFill>
                <a:latin typeface="Arial Italics"/>
                <a:ea typeface="Arial Italics"/>
                <a:cs typeface="Arial Italics"/>
                <a:sym typeface="Arial Italics"/>
              </a:endParaRPr>
            </a:p>
          </p:txBody>
        </p:sp>
      </p:grpSp>
      <p:grpSp>
        <p:nvGrpSpPr>
          <p:cNvPr id="18" name="Group 18"/>
          <p:cNvGrpSpPr/>
          <p:nvPr/>
        </p:nvGrpSpPr>
        <p:grpSpPr>
          <a:xfrm>
            <a:off x="1105598" y="880041"/>
            <a:ext cx="16119987" cy="553998"/>
            <a:chOff x="0" y="0"/>
            <a:chExt cx="21493316" cy="738664"/>
          </a:xfrm>
        </p:grpSpPr>
        <p:sp>
          <p:nvSpPr>
            <p:cNvPr id="19" name="Freeform 19"/>
            <p:cNvSpPr/>
            <p:nvPr/>
          </p:nvSpPr>
          <p:spPr>
            <a:xfrm>
              <a:off x="0" y="0"/>
              <a:ext cx="21493316" cy="738664"/>
            </a:xfrm>
            <a:custGeom>
              <a:avLst/>
              <a:gdLst/>
              <a:ahLst/>
              <a:cxnLst/>
              <a:rect l="l" t="t" r="r" b="b"/>
              <a:pathLst>
                <a:path w="21493316" h="738664">
                  <a:moveTo>
                    <a:pt x="0" y="0"/>
                  </a:moveTo>
                  <a:lnTo>
                    <a:pt x="21493316" y="0"/>
                  </a:lnTo>
                  <a:lnTo>
                    <a:pt x="21493316" y="738664"/>
                  </a:lnTo>
                  <a:lnTo>
                    <a:pt x="0" y="738664"/>
                  </a:lnTo>
                  <a:close/>
                </a:path>
              </a:pathLst>
            </a:custGeom>
            <a:solidFill>
              <a:srgbClr val="000000">
                <a:alpha val="0"/>
              </a:srgbClr>
            </a:solidFill>
          </p:spPr>
          <p:txBody>
            <a:bodyPr/>
            <a:lstStyle/>
            <a:p>
              <a:endParaRPr lang="en-US"/>
            </a:p>
          </p:txBody>
        </p:sp>
        <p:sp>
          <p:nvSpPr>
            <p:cNvPr id="20" name="TextBox 20"/>
            <p:cNvSpPr txBox="1"/>
            <p:nvPr/>
          </p:nvSpPr>
          <p:spPr>
            <a:xfrm>
              <a:off x="0" y="-28575"/>
              <a:ext cx="21493316" cy="767239"/>
            </a:xfrm>
            <a:prstGeom prst="rect">
              <a:avLst/>
            </a:prstGeom>
          </p:spPr>
          <p:txBody>
            <a:bodyPr lIns="0" tIns="0" rIns="0" bIns="0" rtlCol="0" anchor="t"/>
            <a:lstStyle/>
            <a:p>
              <a:pPr algn="l">
                <a:lnSpc>
                  <a:spcPts val="3240"/>
                </a:lnSpc>
              </a:pPr>
              <a:r>
                <a:rPr lang="en-US" sz="2700">
                  <a:solidFill>
                    <a:srgbClr val="5AE0A7"/>
                  </a:solidFill>
                  <a:latin typeface="Poppins Light"/>
                  <a:ea typeface="Poppins Light"/>
                  <a:cs typeface="Poppins Light"/>
                  <a:sym typeface="Poppins Light"/>
                </a:rPr>
                <a:t>ATBMF: Real World Example</a:t>
              </a: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Blurred Star Light Blue"/>
          <p:cNvSpPr/>
          <p:nvPr/>
        </p:nvSpPr>
        <p:spPr>
          <a:xfrm>
            <a:off x="3803626" y="-4114800"/>
            <a:ext cx="8473205" cy="8229600"/>
          </a:xfrm>
          <a:custGeom>
            <a:avLst/>
            <a:gdLst/>
            <a:ahLst/>
            <a:cxnLst/>
            <a:rect l="l" t="t" r="r" b="b"/>
            <a:pathLst>
              <a:path w="8473205" h="8229600">
                <a:moveTo>
                  <a:pt x="0" y="0"/>
                </a:moveTo>
                <a:lnTo>
                  <a:pt x="8473204" y="0"/>
                </a:lnTo>
                <a:lnTo>
                  <a:pt x="8473204" y="8229600"/>
                </a:lnTo>
                <a:lnTo>
                  <a:pt x="0" y="8229600"/>
                </a:lnTo>
                <a:lnTo>
                  <a:pt x="0" y="0"/>
                </a:lnTo>
                <a:close/>
              </a:path>
            </a:pathLst>
          </a:custGeom>
          <a:blipFill>
            <a:blip r:embed="rId3"/>
            <a:stretch>
              <a:fillRect/>
            </a:stretch>
          </a:blipFill>
        </p:spPr>
        <p:txBody>
          <a:bodyPr/>
          <a:lstStyle/>
          <a:p>
            <a:endParaRPr lang="en-US"/>
          </a:p>
        </p:txBody>
      </p:sp>
      <p:sp>
        <p:nvSpPr>
          <p:cNvPr id="3" name="Freeform 3" descr="abstract technology futuristic"/>
          <p:cNvSpPr/>
          <p:nvPr/>
        </p:nvSpPr>
        <p:spPr>
          <a:xfrm>
            <a:off x="12276830" y="8960816"/>
            <a:ext cx="6432087" cy="594968"/>
          </a:xfrm>
          <a:custGeom>
            <a:avLst/>
            <a:gdLst/>
            <a:ahLst/>
            <a:cxnLst/>
            <a:rect l="l" t="t" r="r" b="b"/>
            <a:pathLst>
              <a:path w="6432087" h="594968">
                <a:moveTo>
                  <a:pt x="0" y="0"/>
                </a:moveTo>
                <a:lnTo>
                  <a:pt x="6432087" y="0"/>
                </a:lnTo>
                <a:lnTo>
                  <a:pt x="6432087" y="594968"/>
                </a:lnTo>
                <a:lnTo>
                  <a:pt x="0" y="5949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105596" y="1434039"/>
            <a:ext cx="16119987" cy="1061769"/>
            <a:chOff x="0" y="0"/>
            <a:chExt cx="21493316" cy="1415692"/>
          </a:xfrm>
        </p:grpSpPr>
        <p:sp>
          <p:nvSpPr>
            <p:cNvPr id="5" name="Freeform 5"/>
            <p:cNvSpPr/>
            <p:nvPr/>
          </p:nvSpPr>
          <p:spPr>
            <a:xfrm>
              <a:off x="0" y="0"/>
              <a:ext cx="21493316" cy="1415692"/>
            </a:xfrm>
            <a:custGeom>
              <a:avLst/>
              <a:gdLst/>
              <a:ahLst/>
              <a:cxnLst/>
              <a:rect l="l" t="t" r="r" b="b"/>
              <a:pathLst>
                <a:path w="21493316" h="1415692">
                  <a:moveTo>
                    <a:pt x="0" y="0"/>
                  </a:moveTo>
                  <a:lnTo>
                    <a:pt x="21493316" y="0"/>
                  </a:lnTo>
                  <a:lnTo>
                    <a:pt x="21493316" y="1415692"/>
                  </a:lnTo>
                  <a:lnTo>
                    <a:pt x="0" y="1415692"/>
                  </a:lnTo>
                  <a:close/>
                </a:path>
              </a:pathLst>
            </a:custGeom>
            <a:solidFill>
              <a:srgbClr val="000000">
                <a:alpha val="0"/>
              </a:srgbClr>
            </a:solidFill>
          </p:spPr>
          <p:txBody>
            <a:bodyPr/>
            <a:lstStyle/>
            <a:p>
              <a:endParaRPr lang="en-US"/>
            </a:p>
          </p:txBody>
        </p:sp>
        <p:sp>
          <p:nvSpPr>
            <p:cNvPr id="6" name="TextBox 6"/>
            <p:cNvSpPr txBox="1"/>
            <p:nvPr/>
          </p:nvSpPr>
          <p:spPr>
            <a:xfrm>
              <a:off x="0" y="-19050"/>
              <a:ext cx="21493316" cy="1434742"/>
            </a:xfrm>
            <a:prstGeom prst="rect">
              <a:avLst/>
            </a:prstGeom>
          </p:spPr>
          <p:txBody>
            <a:bodyPr lIns="0" tIns="0" rIns="0" bIns="0" rtlCol="0" anchor="t"/>
            <a:lstStyle/>
            <a:p>
              <a:pPr algn="l">
                <a:lnSpc>
                  <a:spcPts val="7200"/>
                </a:lnSpc>
              </a:pPr>
              <a:r>
                <a:rPr lang="en-US" sz="6000" b="1">
                  <a:solidFill>
                    <a:srgbClr val="FFFFFF"/>
                  </a:solidFill>
                  <a:latin typeface="Barlow Bold"/>
                  <a:ea typeface="Barlow Bold"/>
                  <a:cs typeface="Barlow Bold"/>
                  <a:sym typeface="Barlow Bold"/>
                </a:rPr>
                <a:t>Pillar 1: Monitoring &amp; Observability</a:t>
              </a:r>
            </a:p>
          </p:txBody>
        </p:sp>
      </p:grpSp>
      <p:grpSp>
        <p:nvGrpSpPr>
          <p:cNvPr id="7" name="Group 7"/>
          <p:cNvGrpSpPr/>
          <p:nvPr/>
        </p:nvGrpSpPr>
        <p:grpSpPr>
          <a:xfrm>
            <a:off x="1105596" y="2681766"/>
            <a:ext cx="410766" cy="79125"/>
            <a:chOff x="0" y="0"/>
            <a:chExt cx="547688" cy="105500"/>
          </a:xfrm>
        </p:grpSpPr>
        <p:sp>
          <p:nvSpPr>
            <p:cNvPr id="8" name="Freeform 8"/>
            <p:cNvSpPr/>
            <p:nvPr/>
          </p:nvSpPr>
          <p:spPr>
            <a:xfrm>
              <a:off x="0" y="0"/>
              <a:ext cx="547751" cy="105537"/>
            </a:xfrm>
            <a:custGeom>
              <a:avLst/>
              <a:gdLst/>
              <a:ahLst/>
              <a:cxnLst/>
              <a:rect l="l" t="t" r="r" b="b"/>
              <a:pathLst>
                <a:path w="547751" h="105537">
                  <a:moveTo>
                    <a:pt x="0" y="0"/>
                  </a:moveTo>
                  <a:lnTo>
                    <a:pt x="547751" y="0"/>
                  </a:lnTo>
                  <a:lnTo>
                    <a:pt x="547751" y="105537"/>
                  </a:lnTo>
                  <a:lnTo>
                    <a:pt x="0" y="105537"/>
                  </a:lnTo>
                  <a:close/>
                </a:path>
              </a:pathLst>
            </a:custGeom>
            <a:solidFill>
              <a:srgbClr val="FFFFFF"/>
            </a:solidFill>
          </p:spPr>
          <p:txBody>
            <a:bodyPr/>
            <a:lstStyle/>
            <a:p>
              <a:endParaRPr lang="en-US"/>
            </a:p>
          </p:txBody>
        </p:sp>
      </p:grpSp>
      <p:grpSp>
        <p:nvGrpSpPr>
          <p:cNvPr id="9" name="Group 9"/>
          <p:cNvGrpSpPr/>
          <p:nvPr/>
        </p:nvGrpSpPr>
        <p:grpSpPr>
          <a:xfrm>
            <a:off x="9144000" y="9544692"/>
            <a:ext cx="8081585" cy="346248"/>
            <a:chOff x="0" y="0"/>
            <a:chExt cx="10775446" cy="461664"/>
          </a:xfrm>
        </p:grpSpPr>
        <p:sp>
          <p:nvSpPr>
            <p:cNvPr id="10" name="Freeform 10"/>
            <p:cNvSpPr/>
            <p:nvPr/>
          </p:nvSpPr>
          <p:spPr>
            <a:xfrm>
              <a:off x="0" y="0"/>
              <a:ext cx="10775446" cy="461664"/>
            </a:xfrm>
            <a:custGeom>
              <a:avLst/>
              <a:gdLst/>
              <a:ahLst/>
              <a:cxnLst/>
              <a:rect l="l" t="t" r="r" b="b"/>
              <a:pathLst>
                <a:path w="10775446" h="461664">
                  <a:moveTo>
                    <a:pt x="0" y="0"/>
                  </a:moveTo>
                  <a:lnTo>
                    <a:pt x="10775446" y="0"/>
                  </a:lnTo>
                  <a:lnTo>
                    <a:pt x="10775446" y="461664"/>
                  </a:lnTo>
                  <a:lnTo>
                    <a:pt x="0" y="461664"/>
                  </a:lnTo>
                  <a:close/>
                </a:path>
              </a:pathLst>
            </a:custGeom>
            <a:solidFill>
              <a:srgbClr val="000000">
                <a:alpha val="0"/>
              </a:srgbClr>
            </a:solidFill>
          </p:spPr>
          <p:txBody>
            <a:bodyPr/>
            <a:lstStyle/>
            <a:p>
              <a:endParaRPr lang="en-US"/>
            </a:p>
          </p:txBody>
        </p:sp>
        <p:sp>
          <p:nvSpPr>
            <p:cNvPr id="11" name="TextBox 11"/>
            <p:cNvSpPr txBox="1"/>
            <p:nvPr/>
          </p:nvSpPr>
          <p:spPr>
            <a:xfrm>
              <a:off x="0" y="-19050"/>
              <a:ext cx="10775446" cy="480714"/>
            </a:xfrm>
            <a:prstGeom prst="rect">
              <a:avLst/>
            </a:prstGeom>
          </p:spPr>
          <p:txBody>
            <a:bodyPr lIns="0" tIns="0" rIns="0" bIns="0" rtlCol="0" anchor="t"/>
            <a:lstStyle/>
            <a:p>
              <a:pPr algn="r">
                <a:lnSpc>
                  <a:spcPts val="1620"/>
                </a:lnSpc>
              </a:pPr>
              <a:r>
                <a:rPr lang="en-US" sz="1350">
                  <a:solidFill>
                    <a:srgbClr val="FFFFFF"/>
                  </a:solidFill>
                  <a:latin typeface="Poppins Light"/>
                  <a:ea typeface="Poppins Light"/>
                  <a:cs typeface="Poppins Light"/>
                  <a:sym typeface="Poppins Light"/>
                </a:rPr>
                <a:t>© Author. This work is licensed under Creative Commons Attribution 4.0 International</a:t>
              </a:r>
            </a:p>
          </p:txBody>
        </p:sp>
      </p:grpSp>
      <p:grpSp>
        <p:nvGrpSpPr>
          <p:cNvPr id="12" name="Group 12"/>
          <p:cNvGrpSpPr/>
          <p:nvPr/>
        </p:nvGrpSpPr>
        <p:grpSpPr>
          <a:xfrm>
            <a:off x="17323594" y="9544692"/>
            <a:ext cx="491993" cy="346248"/>
            <a:chOff x="0" y="0"/>
            <a:chExt cx="655990" cy="461664"/>
          </a:xfrm>
        </p:grpSpPr>
        <p:sp>
          <p:nvSpPr>
            <p:cNvPr id="13" name="Freeform 13"/>
            <p:cNvSpPr/>
            <p:nvPr/>
          </p:nvSpPr>
          <p:spPr>
            <a:xfrm>
              <a:off x="0" y="0"/>
              <a:ext cx="655990" cy="461664"/>
            </a:xfrm>
            <a:custGeom>
              <a:avLst/>
              <a:gdLst/>
              <a:ahLst/>
              <a:cxnLst/>
              <a:rect l="l" t="t" r="r" b="b"/>
              <a:pathLst>
                <a:path w="655990" h="461664">
                  <a:moveTo>
                    <a:pt x="0" y="0"/>
                  </a:moveTo>
                  <a:lnTo>
                    <a:pt x="655990" y="0"/>
                  </a:lnTo>
                  <a:lnTo>
                    <a:pt x="655990" y="461664"/>
                  </a:lnTo>
                  <a:lnTo>
                    <a:pt x="0" y="461664"/>
                  </a:lnTo>
                  <a:close/>
                </a:path>
              </a:pathLst>
            </a:custGeom>
            <a:solidFill>
              <a:srgbClr val="000000">
                <a:alpha val="0"/>
              </a:srgbClr>
            </a:solidFill>
          </p:spPr>
          <p:txBody>
            <a:bodyPr/>
            <a:lstStyle/>
            <a:p>
              <a:endParaRPr lang="en-US"/>
            </a:p>
          </p:txBody>
        </p:sp>
        <p:sp>
          <p:nvSpPr>
            <p:cNvPr id="14" name="TextBox 14"/>
            <p:cNvSpPr txBox="1"/>
            <p:nvPr/>
          </p:nvSpPr>
          <p:spPr>
            <a:xfrm>
              <a:off x="0" y="-9525"/>
              <a:ext cx="655990" cy="471189"/>
            </a:xfrm>
            <a:prstGeom prst="rect">
              <a:avLst/>
            </a:prstGeom>
          </p:spPr>
          <p:txBody>
            <a:bodyPr lIns="0" tIns="0" rIns="0" bIns="0" rtlCol="0" anchor="t"/>
            <a:lstStyle/>
            <a:p>
              <a:pPr algn="r">
                <a:lnSpc>
                  <a:spcPts val="1620"/>
                </a:lnSpc>
              </a:pPr>
              <a:r>
                <a:rPr lang="en-US" sz="1350">
                  <a:solidFill>
                    <a:srgbClr val="FFFFFF"/>
                  </a:solidFill>
                  <a:latin typeface="Barlow"/>
                  <a:ea typeface="Barlow"/>
                  <a:cs typeface="Barlow"/>
                  <a:sym typeface="Barlow"/>
                </a:rPr>
                <a:t>35</a:t>
              </a:r>
            </a:p>
          </p:txBody>
        </p:sp>
      </p:grpSp>
      <p:grpSp>
        <p:nvGrpSpPr>
          <p:cNvPr id="15" name="Group 15"/>
          <p:cNvGrpSpPr/>
          <p:nvPr/>
        </p:nvGrpSpPr>
        <p:grpSpPr>
          <a:xfrm>
            <a:off x="1105596" y="3151618"/>
            <a:ext cx="16821898" cy="4431922"/>
            <a:chOff x="0" y="0"/>
            <a:chExt cx="22429198" cy="5909230"/>
          </a:xfrm>
        </p:grpSpPr>
        <p:sp>
          <p:nvSpPr>
            <p:cNvPr id="16" name="Freeform 16"/>
            <p:cNvSpPr/>
            <p:nvPr/>
          </p:nvSpPr>
          <p:spPr>
            <a:xfrm>
              <a:off x="0" y="0"/>
              <a:ext cx="22429198" cy="5909230"/>
            </a:xfrm>
            <a:custGeom>
              <a:avLst/>
              <a:gdLst/>
              <a:ahLst/>
              <a:cxnLst/>
              <a:rect l="l" t="t" r="r" b="b"/>
              <a:pathLst>
                <a:path w="22429198" h="5909230">
                  <a:moveTo>
                    <a:pt x="0" y="0"/>
                  </a:moveTo>
                  <a:lnTo>
                    <a:pt x="22429198" y="0"/>
                  </a:lnTo>
                  <a:lnTo>
                    <a:pt x="22429198" y="5909230"/>
                  </a:lnTo>
                  <a:lnTo>
                    <a:pt x="0" y="5909230"/>
                  </a:lnTo>
                  <a:close/>
                </a:path>
              </a:pathLst>
            </a:custGeom>
            <a:solidFill>
              <a:srgbClr val="000000">
                <a:alpha val="0"/>
              </a:srgbClr>
            </a:solidFill>
          </p:spPr>
          <p:txBody>
            <a:bodyPr/>
            <a:lstStyle/>
            <a:p>
              <a:endParaRPr lang="en-US"/>
            </a:p>
          </p:txBody>
        </p:sp>
        <p:sp>
          <p:nvSpPr>
            <p:cNvPr id="17" name="TextBox 17"/>
            <p:cNvSpPr txBox="1"/>
            <p:nvPr/>
          </p:nvSpPr>
          <p:spPr>
            <a:xfrm>
              <a:off x="0" y="-57150"/>
              <a:ext cx="22429198" cy="5966380"/>
            </a:xfrm>
            <a:prstGeom prst="rect">
              <a:avLst/>
            </a:prstGeom>
          </p:spPr>
          <p:txBody>
            <a:bodyPr lIns="0" tIns="0" rIns="0" bIns="0" rtlCol="0" anchor="t"/>
            <a:lstStyle/>
            <a:p>
              <a:pPr algn="l">
                <a:lnSpc>
                  <a:spcPts val="3240"/>
                </a:lnSpc>
              </a:pPr>
              <a:r>
                <a:rPr lang="en-US" sz="2700" b="1">
                  <a:solidFill>
                    <a:srgbClr val="FFFFFF"/>
                  </a:solidFill>
                  <a:latin typeface="Arial Bold"/>
                  <a:ea typeface="Arial Bold"/>
                  <a:cs typeface="Arial Bold"/>
                  <a:sym typeface="Arial Bold"/>
                </a:rPr>
                <a:t>Log Everything:</a:t>
              </a:r>
              <a:r>
                <a:rPr lang="en-US" sz="2700">
                  <a:solidFill>
                    <a:srgbClr val="FFFFFF"/>
                  </a:solidFill>
                  <a:latin typeface="Arial"/>
                  <a:ea typeface="Arial"/>
                  <a:cs typeface="Arial"/>
                  <a:sym typeface="Arial"/>
                </a:rPr>
                <a:t> Agent actions streamed to </a:t>
              </a:r>
              <a:r>
                <a:rPr lang="en-US" sz="2700" b="1">
                  <a:solidFill>
                    <a:srgbClr val="FFFFFF"/>
                  </a:solidFill>
                  <a:latin typeface="Arial Bold"/>
                  <a:ea typeface="Arial Bold"/>
                  <a:cs typeface="Arial Bold"/>
                  <a:sym typeface="Arial Bold"/>
                </a:rPr>
                <a:t>Amazon Kinesis Data Streams</a:t>
              </a:r>
              <a:r>
                <a:rPr lang="en-US" sz="2700">
                  <a:solidFill>
                    <a:srgbClr val="FFFFFF"/>
                  </a:solidFill>
                  <a:latin typeface="Arial"/>
                  <a:ea typeface="Arial"/>
                  <a:cs typeface="Arial"/>
                  <a:sym typeface="Arial"/>
                </a:rPr>
                <a:t>.</a:t>
              </a:r>
            </a:p>
            <a:p>
              <a:pPr algn="l">
                <a:lnSpc>
                  <a:spcPts val="3240"/>
                </a:lnSpc>
              </a:pPr>
              <a:endParaRPr lang="en-US" sz="2700">
                <a:solidFill>
                  <a:srgbClr val="FFFFFF"/>
                </a:solidFill>
                <a:latin typeface="Arial"/>
                <a:ea typeface="Arial"/>
                <a:cs typeface="Arial"/>
                <a:sym typeface="Arial"/>
              </a:endParaRPr>
            </a:p>
            <a:p>
              <a:pPr algn="l">
                <a:lnSpc>
                  <a:spcPts val="3240"/>
                </a:lnSpc>
              </a:pPr>
              <a:r>
                <a:rPr lang="en-US" sz="2700" b="1">
                  <a:solidFill>
                    <a:srgbClr val="FFFFFF"/>
                  </a:solidFill>
                  <a:latin typeface="Arial Bold"/>
                  <a:ea typeface="Arial Bold"/>
                  <a:cs typeface="Arial Bold"/>
                  <a:sym typeface="Arial Bold"/>
                </a:rPr>
                <a:t>Analyze Behavior:</a:t>
              </a:r>
            </a:p>
            <a:p>
              <a:pPr algn="l">
                <a:lnSpc>
                  <a:spcPts val="3240"/>
                </a:lnSpc>
              </a:pPr>
              <a:endParaRPr lang="en-US" sz="2700" b="1">
                <a:solidFill>
                  <a:srgbClr val="FFFFFF"/>
                </a:solidFill>
                <a:latin typeface="Arial Bold"/>
                <a:ea typeface="Arial Bold"/>
                <a:cs typeface="Arial Bold"/>
                <a:sym typeface="Arial Bold"/>
              </a:endParaRPr>
            </a:p>
            <a:p>
              <a:pPr marL="488632" lvl="4" indent="-97726" algn="l">
                <a:lnSpc>
                  <a:spcPts val="3240"/>
                </a:lnSpc>
                <a:buFont typeface="Arial"/>
                <a:buChar char="•"/>
              </a:pPr>
              <a:r>
                <a:rPr lang="en-US" sz="2700" b="1">
                  <a:solidFill>
                    <a:srgbClr val="FFFFFF"/>
                  </a:solidFill>
                  <a:latin typeface="Arial Bold"/>
                  <a:ea typeface="Arial Bold"/>
                  <a:cs typeface="Arial Bold"/>
                  <a:sym typeface="Arial Bold"/>
                </a:rPr>
                <a:t>AWS Lambda</a:t>
              </a:r>
              <a:r>
                <a:rPr lang="en-US" sz="2700">
                  <a:solidFill>
                    <a:srgbClr val="FFFFFF"/>
                  </a:solidFill>
                  <a:latin typeface="Arial"/>
                  <a:ea typeface="Arial"/>
                  <a:cs typeface="Arial"/>
                  <a:sym typeface="Arial"/>
                </a:rPr>
                <a:t> function consumes from Kinesis for real-time processing.</a:t>
              </a:r>
            </a:p>
            <a:p>
              <a:pPr marL="488632" lvl="4" indent="-97726" algn="l">
                <a:lnSpc>
                  <a:spcPts val="3240"/>
                </a:lnSpc>
                <a:buFont typeface="Arial"/>
                <a:buChar char="•"/>
              </a:pPr>
              <a:r>
                <a:rPr lang="en-US" sz="2700" i="1">
                  <a:solidFill>
                    <a:srgbClr val="FFFFFF"/>
                  </a:solidFill>
                  <a:latin typeface="Arial Italics"/>
                  <a:ea typeface="Arial Italics"/>
                  <a:cs typeface="Arial Italics"/>
                  <a:sym typeface="Arial Italics"/>
                </a:rPr>
                <a:t>Operational Coherence:</a:t>
              </a:r>
              <a:r>
                <a:rPr lang="en-US" sz="2700">
                  <a:solidFill>
                    <a:srgbClr val="FFFFFF"/>
                  </a:solidFill>
                  <a:latin typeface="Arial"/>
                  <a:ea typeface="Arial"/>
                  <a:cs typeface="Arial"/>
                  <a:sym typeface="Arial"/>
                </a:rPr>
                <a:t> Lambda compares actions logged vs. user intent.</a:t>
              </a:r>
            </a:p>
            <a:p>
              <a:pPr marL="488632" lvl="4" indent="-97726" algn="l">
                <a:lnSpc>
                  <a:spcPts val="3240"/>
                </a:lnSpc>
                <a:buFont typeface="Arial"/>
                <a:buChar char="•"/>
              </a:pPr>
              <a:r>
                <a:rPr lang="en-US" sz="2700">
                  <a:solidFill>
                    <a:srgbClr val="FFFFFF"/>
                  </a:solidFill>
                  <a:latin typeface="Arial"/>
                  <a:ea typeface="Arial"/>
                  <a:cs typeface="Arial"/>
                  <a:sym typeface="Arial"/>
                </a:rPr>
                <a:t>Actions are logged deterministically.</a:t>
              </a:r>
            </a:p>
            <a:p>
              <a:pPr marL="488632" lvl="4" indent="-97726" algn="l">
                <a:lnSpc>
                  <a:spcPts val="3240"/>
                </a:lnSpc>
                <a:buFont typeface="Arial"/>
                <a:buChar char="•"/>
              </a:pPr>
              <a:r>
                <a:rPr lang="en-US" sz="2700" i="1">
                  <a:solidFill>
                    <a:srgbClr val="FFFFFF"/>
                  </a:solidFill>
                  <a:latin typeface="Arial Italics"/>
                  <a:ea typeface="Arial Italics"/>
                  <a:cs typeface="Arial Italics"/>
                  <a:sym typeface="Arial Italics"/>
                </a:rPr>
                <a:t>Data Interaction:</a:t>
              </a:r>
              <a:r>
                <a:rPr lang="en-US" sz="2700">
                  <a:solidFill>
                    <a:srgbClr val="FFFFFF"/>
                  </a:solidFill>
                  <a:latin typeface="Arial"/>
                  <a:ea typeface="Arial"/>
                  <a:cs typeface="Arial"/>
                  <a:sym typeface="Arial"/>
                </a:rPr>
                <a:t> Lambda flags unusual access patterns (e.g., unexpected S3 bucket access).</a:t>
              </a:r>
            </a:p>
            <a:p>
              <a:pPr marL="488632" lvl="4" indent="-97726" algn="l">
                <a:lnSpc>
                  <a:spcPts val="3240"/>
                </a:lnSpc>
                <a:buFont typeface="Arial"/>
                <a:buChar char="•"/>
              </a:pPr>
              <a:r>
                <a:rPr lang="en-US" sz="2700" i="1">
                  <a:solidFill>
                    <a:srgbClr val="FFFFFF"/>
                  </a:solidFill>
                  <a:latin typeface="Arial Italics"/>
                  <a:ea typeface="Arial Italics"/>
                  <a:cs typeface="Arial Italics"/>
                  <a:sym typeface="Arial Italics"/>
                </a:rPr>
                <a:t>Resource Utilization:</a:t>
              </a:r>
              <a:r>
                <a:rPr lang="en-US" sz="2700">
                  <a:solidFill>
                    <a:srgbClr val="FFFFFF"/>
                  </a:solidFill>
                  <a:latin typeface="Arial"/>
                  <a:ea typeface="Arial"/>
                  <a:cs typeface="Arial"/>
                  <a:sym typeface="Arial"/>
                </a:rPr>
                <a:t> </a:t>
              </a:r>
              <a:r>
                <a:rPr lang="en-US" sz="2700" b="1">
                  <a:solidFill>
                    <a:srgbClr val="FFFFFF"/>
                  </a:solidFill>
                  <a:latin typeface="Arial Bold"/>
                  <a:ea typeface="Arial Bold"/>
                  <a:cs typeface="Arial Bold"/>
                  <a:sym typeface="Arial Bold"/>
                </a:rPr>
                <a:t>Amazon CloudWatch</a:t>
              </a:r>
              <a:r>
                <a:rPr lang="en-US" sz="2700">
                  <a:solidFill>
                    <a:srgbClr val="FFFFFF"/>
                  </a:solidFill>
                  <a:latin typeface="Arial"/>
                  <a:ea typeface="Arial"/>
                  <a:cs typeface="Arial"/>
                  <a:sym typeface="Arial"/>
                </a:rPr>
                <a:t> monitors EC2/Lambda/Container metrics &amp; alarms.</a:t>
              </a:r>
            </a:p>
            <a:p>
              <a:pPr marL="488632" lvl="4" indent="-97726" algn="l">
                <a:lnSpc>
                  <a:spcPts val="3240"/>
                </a:lnSpc>
              </a:pPr>
              <a:endParaRPr lang="en-US" sz="2700">
                <a:solidFill>
                  <a:srgbClr val="FFFFFF"/>
                </a:solidFill>
                <a:latin typeface="Arial"/>
                <a:ea typeface="Arial"/>
                <a:cs typeface="Arial"/>
                <a:sym typeface="Arial"/>
              </a:endParaRPr>
            </a:p>
          </p:txBody>
        </p:sp>
      </p:grpSp>
      <p:grpSp>
        <p:nvGrpSpPr>
          <p:cNvPr id="18" name="Group 18"/>
          <p:cNvGrpSpPr/>
          <p:nvPr/>
        </p:nvGrpSpPr>
        <p:grpSpPr>
          <a:xfrm>
            <a:off x="1105598" y="880041"/>
            <a:ext cx="16119987" cy="553998"/>
            <a:chOff x="0" y="0"/>
            <a:chExt cx="21493316" cy="738664"/>
          </a:xfrm>
        </p:grpSpPr>
        <p:sp>
          <p:nvSpPr>
            <p:cNvPr id="19" name="Freeform 19"/>
            <p:cNvSpPr/>
            <p:nvPr/>
          </p:nvSpPr>
          <p:spPr>
            <a:xfrm>
              <a:off x="0" y="0"/>
              <a:ext cx="21493316" cy="738664"/>
            </a:xfrm>
            <a:custGeom>
              <a:avLst/>
              <a:gdLst/>
              <a:ahLst/>
              <a:cxnLst/>
              <a:rect l="l" t="t" r="r" b="b"/>
              <a:pathLst>
                <a:path w="21493316" h="738664">
                  <a:moveTo>
                    <a:pt x="0" y="0"/>
                  </a:moveTo>
                  <a:lnTo>
                    <a:pt x="21493316" y="0"/>
                  </a:lnTo>
                  <a:lnTo>
                    <a:pt x="21493316" y="738664"/>
                  </a:lnTo>
                  <a:lnTo>
                    <a:pt x="0" y="738664"/>
                  </a:lnTo>
                  <a:close/>
                </a:path>
              </a:pathLst>
            </a:custGeom>
            <a:solidFill>
              <a:srgbClr val="000000">
                <a:alpha val="0"/>
              </a:srgbClr>
            </a:solidFill>
          </p:spPr>
          <p:txBody>
            <a:bodyPr/>
            <a:lstStyle/>
            <a:p>
              <a:endParaRPr lang="en-US"/>
            </a:p>
          </p:txBody>
        </p:sp>
        <p:sp>
          <p:nvSpPr>
            <p:cNvPr id="20" name="TextBox 20"/>
            <p:cNvSpPr txBox="1"/>
            <p:nvPr/>
          </p:nvSpPr>
          <p:spPr>
            <a:xfrm>
              <a:off x="0" y="-28575"/>
              <a:ext cx="21493316" cy="767239"/>
            </a:xfrm>
            <a:prstGeom prst="rect">
              <a:avLst/>
            </a:prstGeom>
          </p:spPr>
          <p:txBody>
            <a:bodyPr lIns="0" tIns="0" rIns="0" bIns="0" rtlCol="0" anchor="t"/>
            <a:lstStyle/>
            <a:p>
              <a:pPr algn="l">
                <a:lnSpc>
                  <a:spcPts val="3240"/>
                </a:lnSpc>
              </a:pPr>
              <a:r>
                <a:rPr lang="en-US" sz="2700">
                  <a:solidFill>
                    <a:srgbClr val="5AE0A7"/>
                  </a:solidFill>
                  <a:latin typeface="Poppins Light"/>
                  <a:ea typeface="Poppins Light"/>
                  <a:cs typeface="Poppins Light"/>
                  <a:sym typeface="Poppins Light"/>
                </a:rPr>
                <a:t>ATBMF: Real World Example</a:t>
              </a: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Blurred Star Light Blue"/>
          <p:cNvSpPr/>
          <p:nvPr/>
        </p:nvSpPr>
        <p:spPr>
          <a:xfrm>
            <a:off x="3803626" y="-4114800"/>
            <a:ext cx="8473205" cy="8229600"/>
          </a:xfrm>
          <a:custGeom>
            <a:avLst/>
            <a:gdLst/>
            <a:ahLst/>
            <a:cxnLst/>
            <a:rect l="l" t="t" r="r" b="b"/>
            <a:pathLst>
              <a:path w="8473205" h="8229600">
                <a:moveTo>
                  <a:pt x="0" y="0"/>
                </a:moveTo>
                <a:lnTo>
                  <a:pt x="8473204" y="0"/>
                </a:lnTo>
                <a:lnTo>
                  <a:pt x="8473204" y="8229600"/>
                </a:lnTo>
                <a:lnTo>
                  <a:pt x="0" y="8229600"/>
                </a:lnTo>
                <a:lnTo>
                  <a:pt x="0" y="0"/>
                </a:lnTo>
                <a:close/>
              </a:path>
            </a:pathLst>
          </a:custGeom>
          <a:blipFill>
            <a:blip r:embed="rId3"/>
            <a:stretch>
              <a:fillRect/>
            </a:stretch>
          </a:blipFill>
        </p:spPr>
        <p:txBody>
          <a:bodyPr/>
          <a:lstStyle/>
          <a:p>
            <a:endParaRPr lang="en-US"/>
          </a:p>
        </p:txBody>
      </p:sp>
      <p:sp>
        <p:nvSpPr>
          <p:cNvPr id="3" name="Freeform 3" descr="abstract technology futuristic"/>
          <p:cNvSpPr/>
          <p:nvPr/>
        </p:nvSpPr>
        <p:spPr>
          <a:xfrm>
            <a:off x="12276830" y="8960816"/>
            <a:ext cx="6432087" cy="594968"/>
          </a:xfrm>
          <a:custGeom>
            <a:avLst/>
            <a:gdLst/>
            <a:ahLst/>
            <a:cxnLst/>
            <a:rect l="l" t="t" r="r" b="b"/>
            <a:pathLst>
              <a:path w="6432087" h="594968">
                <a:moveTo>
                  <a:pt x="0" y="0"/>
                </a:moveTo>
                <a:lnTo>
                  <a:pt x="6432087" y="0"/>
                </a:lnTo>
                <a:lnTo>
                  <a:pt x="6432087" y="594968"/>
                </a:lnTo>
                <a:lnTo>
                  <a:pt x="0" y="5949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105596" y="1434039"/>
            <a:ext cx="16119987" cy="1061769"/>
            <a:chOff x="0" y="0"/>
            <a:chExt cx="21493316" cy="1415692"/>
          </a:xfrm>
        </p:grpSpPr>
        <p:sp>
          <p:nvSpPr>
            <p:cNvPr id="5" name="Freeform 5"/>
            <p:cNvSpPr/>
            <p:nvPr/>
          </p:nvSpPr>
          <p:spPr>
            <a:xfrm>
              <a:off x="0" y="0"/>
              <a:ext cx="21493316" cy="1415692"/>
            </a:xfrm>
            <a:custGeom>
              <a:avLst/>
              <a:gdLst/>
              <a:ahLst/>
              <a:cxnLst/>
              <a:rect l="l" t="t" r="r" b="b"/>
              <a:pathLst>
                <a:path w="21493316" h="1415692">
                  <a:moveTo>
                    <a:pt x="0" y="0"/>
                  </a:moveTo>
                  <a:lnTo>
                    <a:pt x="21493316" y="0"/>
                  </a:lnTo>
                  <a:lnTo>
                    <a:pt x="21493316" y="1415692"/>
                  </a:lnTo>
                  <a:lnTo>
                    <a:pt x="0" y="1415692"/>
                  </a:lnTo>
                  <a:close/>
                </a:path>
              </a:pathLst>
            </a:custGeom>
            <a:solidFill>
              <a:srgbClr val="000000">
                <a:alpha val="0"/>
              </a:srgbClr>
            </a:solidFill>
          </p:spPr>
          <p:txBody>
            <a:bodyPr/>
            <a:lstStyle/>
            <a:p>
              <a:endParaRPr lang="en-US"/>
            </a:p>
          </p:txBody>
        </p:sp>
        <p:sp>
          <p:nvSpPr>
            <p:cNvPr id="6" name="TextBox 6"/>
            <p:cNvSpPr txBox="1"/>
            <p:nvPr/>
          </p:nvSpPr>
          <p:spPr>
            <a:xfrm>
              <a:off x="0" y="-19050"/>
              <a:ext cx="21493316" cy="1434742"/>
            </a:xfrm>
            <a:prstGeom prst="rect">
              <a:avLst/>
            </a:prstGeom>
          </p:spPr>
          <p:txBody>
            <a:bodyPr lIns="0" tIns="0" rIns="0" bIns="0" rtlCol="0" anchor="t"/>
            <a:lstStyle/>
            <a:p>
              <a:pPr algn="l">
                <a:lnSpc>
                  <a:spcPts val="7200"/>
                </a:lnSpc>
              </a:pPr>
              <a:r>
                <a:rPr lang="en-US" sz="6000" b="1">
                  <a:solidFill>
                    <a:srgbClr val="FFFFFF"/>
                  </a:solidFill>
                  <a:latin typeface="Barlow Bold"/>
                  <a:ea typeface="Barlow Bold"/>
                  <a:cs typeface="Barlow Bold"/>
                  <a:sym typeface="Barlow Bold"/>
                </a:rPr>
                <a:t>Pillar 2: Dynamic Policy Enforcement</a:t>
              </a:r>
            </a:p>
          </p:txBody>
        </p:sp>
      </p:grpSp>
      <p:grpSp>
        <p:nvGrpSpPr>
          <p:cNvPr id="7" name="Group 7"/>
          <p:cNvGrpSpPr/>
          <p:nvPr/>
        </p:nvGrpSpPr>
        <p:grpSpPr>
          <a:xfrm>
            <a:off x="1105596" y="2681766"/>
            <a:ext cx="410766" cy="79125"/>
            <a:chOff x="0" y="0"/>
            <a:chExt cx="547688" cy="105500"/>
          </a:xfrm>
        </p:grpSpPr>
        <p:sp>
          <p:nvSpPr>
            <p:cNvPr id="8" name="Freeform 8"/>
            <p:cNvSpPr/>
            <p:nvPr/>
          </p:nvSpPr>
          <p:spPr>
            <a:xfrm>
              <a:off x="0" y="0"/>
              <a:ext cx="547751" cy="105537"/>
            </a:xfrm>
            <a:custGeom>
              <a:avLst/>
              <a:gdLst/>
              <a:ahLst/>
              <a:cxnLst/>
              <a:rect l="l" t="t" r="r" b="b"/>
              <a:pathLst>
                <a:path w="547751" h="105537">
                  <a:moveTo>
                    <a:pt x="0" y="0"/>
                  </a:moveTo>
                  <a:lnTo>
                    <a:pt x="547751" y="0"/>
                  </a:lnTo>
                  <a:lnTo>
                    <a:pt x="547751" y="105537"/>
                  </a:lnTo>
                  <a:lnTo>
                    <a:pt x="0" y="105537"/>
                  </a:lnTo>
                  <a:close/>
                </a:path>
              </a:pathLst>
            </a:custGeom>
            <a:solidFill>
              <a:srgbClr val="FFFFFF"/>
            </a:solidFill>
          </p:spPr>
          <p:txBody>
            <a:bodyPr/>
            <a:lstStyle/>
            <a:p>
              <a:endParaRPr lang="en-US"/>
            </a:p>
          </p:txBody>
        </p:sp>
      </p:grpSp>
      <p:grpSp>
        <p:nvGrpSpPr>
          <p:cNvPr id="9" name="Group 9"/>
          <p:cNvGrpSpPr/>
          <p:nvPr/>
        </p:nvGrpSpPr>
        <p:grpSpPr>
          <a:xfrm>
            <a:off x="9144000" y="9544692"/>
            <a:ext cx="8081585" cy="346248"/>
            <a:chOff x="0" y="0"/>
            <a:chExt cx="10775446" cy="461664"/>
          </a:xfrm>
        </p:grpSpPr>
        <p:sp>
          <p:nvSpPr>
            <p:cNvPr id="10" name="Freeform 10"/>
            <p:cNvSpPr/>
            <p:nvPr/>
          </p:nvSpPr>
          <p:spPr>
            <a:xfrm>
              <a:off x="0" y="0"/>
              <a:ext cx="10775446" cy="461664"/>
            </a:xfrm>
            <a:custGeom>
              <a:avLst/>
              <a:gdLst/>
              <a:ahLst/>
              <a:cxnLst/>
              <a:rect l="l" t="t" r="r" b="b"/>
              <a:pathLst>
                <a:path w="10775446" h="461664">
                  <a:moveTo>
                    <a:pt x="0" y="0"/>
                  </a:moveTo>
                  <a:lnTo>
                    <a:pt x="10775446" y="0"/>
                  </a:lnTo>
                  <a:lnTo>
                    <a:pt x="10775446" y="461664"/>
                  </a:lnTo>
                  <a:lnTo>
                    <a:pt x="0" y="461664"/>
                  </a:lnTo>
                  <a:close/>
                </a:path>
              </a:pathLst>
            </a:custGeom>
            <a:solidFill>
              <a:srgbClr val="000000">
                <a:alpha val="0"/>
              </a:srgbClr>
            </a:solidFill>
          </p:spPr>
          <p:txBody>
            <a:bodyPr/>
            <a:lstStyle/>
            <a:p>
              <a:endParaRPr lang="en-US"/>
            </a:p>
          </p:txBody>
        </p:sp>
        <p:sp>
          <p:nvSpPr>
            <p:cNvPr id="11" name="TextBox 11"/>
            <p:cNvSpPr txBox="1"/>
            <p:nvPr/>
          </p:nvSpPr>
          <p:spPr>
            <a:xfrm>
              <a:off x="0" y="-19050"/>
              <a:ext cx="10775446" cy="480714"/>
            </a:xfrm>
            <a:prstGeom prst="rect">
              <a:avLst/>
            </a:prstGeom>
          </p:spPr>
          <p:txBody>
            <a:bodyPr lIns="0" tIns="0" rIns="0" bIns="0" rtlCol="0" anchor="t"/>
            <a:lstStyle/>
            <a:p>
              <a:pPr algn="r">
                <a:lnSpc>
                  <a:spcPts val="1620"/>
                </a:lnSpc>
              </a:pPr>
              <a:r>
                <a:rPr lang="en-US" sz="1350">
                  <a:solidFill>
                    <a:srgbClr val="FFFFFF"/>
                  </a:solidFill>
                  <a:latin typeface="Poppins Light"/>
                  <a:ea typeface="Poppins Light"/>
                  <a:cs typeface="Poppins Light"/>
                  <a:sym typeface="Poppins Light"/>
                </a:rPr>
                <a:t>© Author. This work is licensed under Creative Commons Attribution 4.0 International</a:t>
              </a:r>
            </a:p>
          </p:txBody>
        </p:sp>
      </p:grpSp>
      <p:grpSp>
        <p:nvGrpSpPr>
          <p:cNvPr id="12" name="Group 12"/>
          <p:cNvGrpSpPr/>
          <p:nvPr/>
        </p:nvGrpSpPr>
        <p:grpSpPr>
          <a:xfrm>
            <a:off x="17323594" y="9544692"/>
            <a:ext cx="491993" cy="346248"/>
            <a:chOff x="0" y="0"/>
            <a:chExt cx="655990" cy="461664"/>
          </a:xfrm>
        </p:grpSpPr>
        <p:sp>
          <p:nvSpPr>
            <p:cNvPr id="13" name="Freeform 13"/>
            <p:cNvSpPr/>
            <p:nvPr/>
          </p:nvSpPr>
          <p:spPr>
            <a:xfrm>
              <a:off x="0" y="0"/>
              <a:ext cx="655990" cy="461664"/>
            </a:xfrm>
            <a:custGeom>
              <a:avLst/>
              <a:gdLst/>
              <a:ahLst/>
              <a:cxnLst/>
              <a:rect l="l" t="t" r="r" b="b"/>
              <a:pathLst>
                <a:path w="655990" h="461664">
                  <a:moveTo>
                    <a:pt x="0" y="0"/>
                  </a:moveTo>
                  <a:lnTo>
                    <a:pt x="655990" y="0"/>
                  </a:lnTo>
                  <a:lnTo>
                    <a:pt x="655990" y="461664"/>
                  </a:lnTo>
                  <a:lnTo>
                    <a:pt x="0" y="461664"/>
                  </a:lnTo>
                  <a:close/>
                </a:path>
              </a:pathLst>
            </a:custGeom>
            <a:solidFill>
              <a:srgbClr val="000000">
                <a:alpha val="0"/>
              </a:srgbClr>
            </a:solidFill>
          </p:spPr>
          <p:txBody>
            <a:bodyPr/>
            <a:lstStyle/>
            <a:p>
              <a:endParaRPr lang="en-US"/>
            </a:p>
          </p:txBody>
        </p:sp>
        <p:sp>
          <p:nvSpPr>
            <p:cNvPr id="14" name="TextBox 14"/>
            <p:cNvSpPr txBox="1"/>
            <p:nvPr/>
          </p:nvSpPr>
          <p:spPr>
            <a:xfrm>
              <a:off x="0" y="-9525"/>
              <a:ext cx="655990" cy="471189"/>
            </a:xfrm>
            <a:prstGeom prst="rect">
              <a:avLst/>
            </a:prstGeom>
          </p:spPr>
          <p:txBody>
            <a:bodyPr lIns="0" tIns="0" rIns="0" bIns="0" rtlCol="0" anchor="t"/>
            <a:lstStyle/>
            <a:p>
              <a:pPr algn="r">
                <a:lnSpc>
                  <a:spcPts val="1620"/>
                </a:lnSpc>
              </a:pPr>
              <a:r>
                <a:rPr lang="en-US" sz="1350">
                  <a:solidFill>
                    <a:srgbClr val="FFFFFF"/>
                  </a:solidFill>
                  <a:latin typeface="Barlow"/>
                  <a:ea typeface="Barlow"/>
                  <a:cs typeface="Barlow"/>
                  <a:sym typeface="Barlow"/>
                </a:rPr>
                <a:t>36</a:t>
              </a:r>
            </a:p>
          </p:txBody>
        </p:sp>
      </p:grpSp>
      <p:grpSp>
        <p:nvGrpSpPr>
          <p:cNvPr id="15" name="Group 15"/>
          <p:cNvGrpSpPr/>
          <p:nvPr/>
        </p:nvGrpSpPr>
        <p:grpSpPr>
          <a:xfrm>
            <a:off x="1105596" y="3151618"/>
            <a:ext cx="15154798" cy="5539917"/>
            <a:chOff x="0" y="0"/>
            <a:chExt cx="20206398" cy="7386556"/>
          </a:xfrm>
        </p:grpSpPr>
        <p:sp>
          <p:nvSpPr>
            <p:cNvPr id="16" name="Freeform 16"/>
            <p:cNvSpPr/>
            <p:nvPr/>
          </p:nvSpPr>
          <p:spPr>
            <a:xfrm>
              <a:off x="0" y="0"/>
              <a:ext cx="20206398" cy="7386556"/>
            </a:xfrm>
            <a:custGeom>
              <a:avLst/>
              <a:gdLst/>
              <a:ahLst/>
              <a:cxnLst/>
              <a:rect l="l" t="t" r="r" b="b"/>
              <a:pathLst>
                <a:path w="20206398" h="7386556">
                  <a:moveTo>
                    <a:pt x="0" y="0"/>
                  </a:moveTo>
                  <a:lnTo>
                    <a:pt x="20206398" y="0"/>
                  </a:lnTo>
                  <a:lnTo>
                    <a:pt x="20206398" y="7386556"/>
                  </a:lnTo>
                  <a:lnTo>
                    <a:pt x="0" y="7386556"/>
                  </a:lnTo>
                  <a:close/>
                </a:path>
              </a:pathLst>
            </a:custGeom>
            <a:solidFill>
              <a:srgbClr val="000000">
                <a:alpha val="0"/>
              </a:srgbClr>
            </a:solidFill>
          </p:spPr>
          <p:txBody>
            <a:bodyPr/>
            <a:lstStyle/>
            <a:p>
              <a:endParaRPr lang="en-US"/>
            </a:p>
          </p:txBody>
        </p:sp>
        <p:sp>
          <p:nvSpPr>
            <p:cNvPr id="17" name="TextBox 17"/>
            <p:cNvSpPr txBox="1"/>
            <p:nvPr/>
          </p:nvSpPr>
          <p:spPr>
            <a:xfrm>
              <a:off x="0" y="-57150"/>
              <a:ext cx="20206398" cy="7443706"/>
            </a:xfrm>
            <a:prstGeom prst="rect">
              <a:avLst/>
            </a:prstGeom>
          </p:spPr>
          <p:txBody>
            <a:bodyPr lIns="0" tIns="0" rIns="0" bIns="0" rtlCol="0" anchor="t"/>
            <a:lstStyle/>
            <a:p>
              <a:pPr marL="488632" lvl="1" indent="-244316" algn="l">
                <a:lnSpc>
                  <a:spcPts val="3240"/>
                </a:lnSpc>
                <a:buFont typeface="Arial"/>
                <a:buChar char="•"/>
              </a:pPr>
              <a:r>
                <a:rPr lang="en-US" sz="2700" b="1">
                  <a:solidFill>
                    <a:srgbClr val="FFFFFF"/>
                  </a:solidFill>
                  <a:latin typeface="Arial Bold"/>
                  <a:ea typeface="Arial Bold"/>
                  <a:cs typeface="Arial Bold"/>
                  <a:sym typeface="Arial Bold"/>
                </a:rPr>
                <a:t>Risk-Based Access</a:t>
              </a:r>
              <a:r>
                <a:rPr lang="en-US" sz="2700">
                  <a:solidFill>
                    <a:srgbClr val="FFFFFF"/>
                  </a:solidFill>
                  <a:latin typeface="Arial"/>
                  <a:ea typeface="Arial"/>
                  <a:cs typeface="Arial"/>
                  <a:sym typeface="Arial"/>
                </a:rPr>
                <a:t>: Suspicious activity triggers Policy Evaluator Lambda (via Monitoring Lambda, CloudWatch Alarm, or GuardDuty EventBridge rule).</a:t>
              </a:r>
            </a:p>
            <a:p>
              <a:pPr marL="488632" lvl="1" indent="-244316" algn="l">
                <a:lnSpc>
                  <a:spcPts val="3240"/>
                </a:lnSpc>
              </a:pPr>
              <a:endParaRPr lang="en-US" sz="2700">
                <a:solidFill>
                  <a:srgbClr val="FFFFFF"/>
                </a:solidFill>
                <a:latin typeface="Arial"/>
                <a:ea typeface="Arial"/>
                <a:cs typeface="Arial"/>
                <a:sym typeface="Arial"/>
              </a:endParaRPr>
            </a:p>
            <a:p>
              <a:pPr marL="488632" lvl="1" indent="-244316" algn="l">
                <a:lnSpc>
                  <a:spcPts val="3240"/>
                </a:lnSpc>
                <a:buFont typeface="Arial"/>
                <a:buChar char="•"/>
              </a:pPr>
              <a:r>
                <a:rPr lang="en-US" sz="2700" b="1">
                  <a:solidFill>
                    <a:srgbClr val="FFFFFF"/>
                  </a:solidFill>
                  <a:latin typeface="Arial Bold"/>
                  <a:ea typeface="Arial Bold"/>
                  <a:cs typeface="Arial Bold"/>
                  <a:sym typeface="Arial Bold"/>
                </a:rPr>
                <a:t>Real-time Assessment</a:t>
              </a:r>
              <a:r>
                <a:rPr lang="en-US" sz="2700">
                  <a:solidFill>
                    <a:srgbClr val="FFFFFF"/>
                  </a:solidFill>
                  <a:latin typeface="Arial"/>
                  <a:ea typeface="Arial"/>
                  <a:cs typeface="Arial"/>
                  <a:sym typeface="Arial"/>
                </a:rPr>
                <a:t>: Policy Evaluator Lambda assesses risk -&gt; determines tier (Low, Medium, High, Deny).</a:t>
              </a:r>
            </a:p>
            <a:p>
              <a:pPr marL="488632" lvl="1" indent="-244316" algn="l">
                <a:lnSpc>
                  <a:spcPts val="3240"/>
                </a:lnSpc>
              </a:pPr>
              <a:endParaRPr lang="en-US" sz="2700">
                <a:solidFill>
                  <a:srgbClr val="FFFFFF"/>
                </a:solidFill>
                <a:latin typeface="Arial"/>
                <a:ea typeface="Arial"/>
                <a:cs typeface="Arial"/>
                <a:sym typeface="Arial"/>
              </a:endParaRPr>
            </a:p>
            <a:p>
              <a:pPr marL="488632" lvl="1" indent="-244316" algn="l">
                <a:lnSpc>
                  <a:spcPts val="3240"/>
                </a:lnSpc>
                <a:buFont typeface="Arial"/>
                <a:buChar char="•"/>
              </a:pPr>
              <a:r>
                <a:rPr lang="en-US" sz="2700" b="1">
                  <a:solidFill>
                    <a:srgbClr val="FFFFFF"/>
                  </a:solidFill>
                  <a:latin typeface="Arial Bold"/>
                  <a:ea typeface="Arial Bold"/>
                  <a:cs typeface="Arial Bold"/>
                  <a:sym typeface="Arial Bold"/>
                </a:rPr>
                <a:t>Just-in-Time Privileges</a:t>
              </a:r>
              <a:r>
                <a:rPr lang="en-US" sz="2700">
                  <a:solidFill>
                    <a:srgbClr val="FFFFFF"/>
                  </a:solidFill>
                  <a:latin typeface="Arial"/>
                  <a:ea typeface="Arial"/>
                  <a:cs typeface="Arial"/>
                  <a:sym typeface="Arial"/>
                </a:rPr>
                <a:t>: Agent requests credentials via AWS STS AssumeRole (using its base IAM role).</a:t>
              </a:r>
            </a:p>
            <a:p>
              <a:pPr marL="488632" lvl="1" indent="-244316" algn="l">
                <a:lnSpc>
                  <a:spcPts val="3240"/>
                </a:lnSpc>
              </a:pPr>
              <a:endParaRPr lang="en-US" sz="2700">
                <a:solidFill>
                  <a:srgbClr val="FFFFFF"/>
                </a:solidFill>
                <a:latin typeface="Arial"/>
                <a:ea typeface="Arial"/>
                <a:cs typeface="Arial"/>
                <a:sym typeface="Arial"/>
              </a:endParaRPr>
            </a:p>
            <a:p>
              <a:pPr marL="488632" lvl="1" indent="-244316" algn="l">
                <a:lnSpc>
                  <a:spcPts val="3240"/>
                </a:lnSpc>
                <a:buFont typeface="Arial"/>
                <a:buChar char="•"/>
              </a:pPr>
              <a:r>
                <a:rPr lang="en-US" sz="2700" b="1">
                  <a:solidFill>
                    <a:srgbClr val="FFFFFF"/>
                  </a:solidFill>
                  <a:latin typeface="Arial Bold"/>
                  <a:ea typeface="Arial Bold"/>
                  <a:cs typeface="Arial Bold"/>
                  <a:sym typeface="Arial Bold"/>
                </a:rPr>
                <a:t>Scoped Credentials</a:t>
              </a:r>
              <a:r>
                <a:rPr lang="en-US" sz="2700">
                  <a:solidFill>
                    <a:srgbClr val="FFFFFF"/>
                  </a:solidFill>
                  <a:latin typeface="Arial"/>
                  <a:ea typeface="Arial"/>
                  <a:cs typeface="Arial"/>
                  <a:sym typeface="Arial"/>
                </a:rPr>
                <a:t>: Policy Evaluator Lambda dynamically generates/selects an IAM policy based on risk tier; STS issues temporary, least-privilege credentials using this inline policy.</a:t>
              </a:r>
            </a:p>
            <a:p>
              <a:pPr marL="488632" lvl="1" indent="-244316" algn="l">
                <a:lnSpc>
                  <a:spcPts val="3240"/>
                </a:lnSpc>
              </a:pPr>
              <a:endParaRPr lang="en-US" sz="2700">
                <a:solidFill>
                  <a:srgbClr val="FFFFFF"/>
                </a:solidFill>
                <a:latin typeface="Arial"/>
                <a:ea typeface="Arial"/>
                <a:cs typeface="Arial"/>
                <a:sym typeface="Arial"/>
              </a:endParaRPr>
            </a:p>
            <a:p>
              <a:pPr marL="488632" lvl="1" indent="-244316" algn="l">
                <a:lnSpc>
                  <a:spcPts val="3240"/>
                </a:lnSpc>
              </a:pPr>
              <a:endParaRPr lang="en-US" sz="2700">
                <a:solidFill>
                  <a:srgbClr val="FFFFFF"/>
                </a:solidFill>
                <a:latin typeface="Arial"/>
                <a:ea typeface="Arial"/>
                <a:cs typeface="Arial"/>
                <a:sym typeface="Arial"/>
              </a:endParaRPr>
            </a:p>
          </p:txBody>
        </p:sp>
      </p:grpSp>
      <p:grpSp>
        <p:nvGrpSpPr>
          <p:cNvPr id="18" name="Group 18"/>
          <p:cNvGrpSpPr/>
          <p:nvPr/>
        </p:nvGrpSpPr>
        <p:grpSpPr>
          <a:xfrm>
            <a:off x="1105598" y="880041"/>
            <a:ext cx="16119987" cy="553998"/>
            <a:chOff x="0" y="0"/>
            <a:chExt cx="21493316" cy="738664"/>
          </a:xfrm>
        </p:grpSpPr>
        <p:sp>
          <p:nvSpPr>
            <p:cNvPr id="19" name="Freeform 19"/>
            <p:cNvSpPr/>
            <p:nvPr/>
          </p:nvSpPr>
          <p:spPr>
            <a:xfrm>
              <a:off x="0" y="0"/>
              <a:ext cx="21493316" cy="738664"/>
            </a:xfrm>
            <a:custGeom>
              <a:avLst/>
              <a:gdLst/>
              <a:ahLst/>
              <a:cxnLst/>
              <a:rect l="l" t="t" r="r" b="b"/>
              <a:pathLst>
                <a:path w="21493316" h="738664">
                  <a:moveTo>
                    <a:pt x="0" y="0"/>
                  </a:moveTo>
                  <a:lnTo>
                    <a:pt x="21493316" y="0"/>
                  </a:lnTo>
                  <a:lnTo>
                    <a:pt x="21493316" y="738664"/>
                  </a:lnTo>
                  <a:lnTo>
                    <a:pt x="0" y="738664"/>
                  </a:lnTo>
                  <a:close/>
                </a:path>
              </a:pathLst>
            </a:custGeom>
            <a:solidFill>
              <a:srgbClr val="000000">
                <a:alpha val="0"/>
              </a:srgbClr>
            </a:solidFill>
          </p:spPr>
          <p:txBody>
            <a:bodyPr/>
            <a:lstStyle/>
            <a:p>
              <a:endParaRPr lang="en-US"/>
            </a:p>
          </p:txBody>
        </p:sp>
        <p:sp>
          <p:nvSpPr>
            <p:cNvPr id="20" name="TextBox 20"/>
            <p:cNvSpPr txBox="1"/>
            <p:nvPr/>
          </p:nvSpPr>
          <p:spPr>
            <a:xfrm>
              <a:off x="0" y="-28575"/>
              <a:ext cx="21493316" cy="767239"/>
            </a:xfrm>
            <a:prstGeom prst="rect">
              <a:avLst/>
            </a:prstGeom>
          </p:spPr>
          <p:txBody>
            <a:bodyPr lIns="0" tIns="0" rIns="0" bIns="0" rtlCol="0" anchor="t"/>
            <a:lstStyle/>
            <a:p>
              <a:pPr algn="l">
                <a:lnSpc>
                  <a:spcPts val="3240"/>
                </a:lnSpc>
              </a:pPr>
              <a:r>
                <a:rPr lang="en-US" sz="2700">
                  <a:solidFill>
                    <a:srgbClr val="5AE0A7"/>
                  </a:solidFill>
                  <a:latin typeface="Poppins Light"/>
                  <a:ea typeface="Poppins Light"/>
                  <a:cs typeface="Poppins Light"/>
                  <a:sym typeface="Poppins Light"/>
                </a:rPr>
                <a:t>ATBMF: Real World Example</a:t>
              </a: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Blurred Star Light Blue"/>
          <p:cNvSpPr/>
          <p:nvPr/>
        </p:nvSpPr>
        <p:spPr>
          <a:xfrm>
            <a:off x="3803626" y="-4114800"/>
            <a:ext cx="8473205" cy="8229600"/>
          </a:xfrm>
          <a:custGeom>
            <a:avLst/>
            <a:gdLst/>
            <a:ahLst/>
            <a:cxnLst/>
            <a:rect l="l" t="t" r="r" b="b"/>
            <a:pathLst>
              <a:path w="8473205" h="8229600">
                <a:moveTo>
                  <a:pt x="0" y="0"/>
                </a:moveTo>
                <a:lnTo>
                  <a:pt x="8473204" y="0"/>
                </a:lnTo>
                <a:lnTo>
                  <a:pt x="8473204" y="8229600"/>
                </a:lnTo>
                <a:lnTo>
                  <a:pt x="0" y="8229600"/>
                </a:lnTo>
                <a:lnTo>
                  <a:pt x="0" y="0"/>
                </a:lnTo>
                <a:close/>
              </a:path>
            </a:pathLst>
          </a:custGeom>
          <a:blipFill>
            <a:blip r:embed="rId3"/>
            <a:stretch>
              <a:fillRect/>
            </a:stretch>
          </a:blipFill>
        </p:spPr>
        <p:txBody>
          <a:bodyPr/>
          <a:lstStyle/>
          <a:p>
            <a:endParaRPr lang="en-US"/>
          </a:p>
        </p:txBody>
      </p:sp>
      <p:sp>
        <p:nvSpPr>
          <p:cNvPr id="3" name="Freeform 3" descr="abstract technology futuristic"/>
          <p:cNvSpPr/>
          <p:nvPr/>
        </p:nvSpPr>
        <p:spPr>
          <a:xfrm>
            <a:off x="12276830" y="8960816"/>
            <a:ext cx="6432087" cy="594968"/>
          </a:xfrm>
          <a:custGeom>
            <a:avLst/>
            <a:gdLst/>
            <a:ahLst/>
            <a:cxnLst/>
            <a:rect l="l" t="t" r="r" b="b"/>
            <a:pathLst>
              <a:path w="6432087" h="594968">
                <a:moveTo>
                  <a:pt x="0" y="0"/>
                </a:moveTo>
                <a:lnTo>
                  <a:pt x="6432087" y="0"/>
                </a:lnTo>
                <a:lnTo>
                  <a:pt x="6432087" y="594968"/>
                </a:lnTo>
                <a:lnTo>
                  <a:pt x="0" y="5949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105596" y="1434039"/>
            <a:ext cx="16119987" cy="1061769"/>
            <a:chOff x="0" y="0"/>
            <a:chExt cx="21493316" cy="1415692"/>
          </a:xfrm>
        </p:grpSpPr>
        <p:sp>
          <p:nvSpPr>
            <p:cNvPr id="5" name="Freeform 5"/>
            <p:cNvSpPr/>
            <p:nvPr/>
          </p:nvSpPr>
          <p:spPr>
            <a:xfrm>
              <a:off x="0" y="0"/>
              <a:ext cx="21493316" cy="1415692"/>
            </a:xfrm>
            <a:custGeom>
              <a:avLst/>
              <a:gdLst/>
              <a:ahLst/>
              <a:cxnLst/>
              <a:rect l="l" t="t" r="r" b="b"/>
              <a:pathLst>
                <a:path w="21493316" h="1415692">
                  <a:moveTo>
                    <a:pt x="0" y="0"/>
                  </a:moveTo>
                  <a:lnTo>
                    <a:pt x="21493316" y="0"/>
                  </a:lnTo>
                  <a:lnTo>
                    <a:pt x="21493316" y="1415692"/>
                  </a:lnTo>
                  <a:lnTo>
                    <a:pt x="0" y="1415692"/>
                  </a:lnTo>
                  <a:close/>
                </a:path>
              </a:pathLst>
            </a:custGeom>
            <a:solidFill>
              <a:srgbClr val="000000">
                <a:alpha val="0"/>
              </a:srgbClr>
            </a:solidFill>
          </p:spPr>
          <p:txBody>
            <a:bodyPr/>
            <a:lstStyle/>
            <a:p>
              <a:endParaRPr lang="en-US"/>
            </a:p>
          </p:txBody>
        </p:sp>
        <p:sp>
          <p:nvSpPr>
            <p:cNvPr id="6" name="TextBox 6"/>
            <p:cNvSpPr txBox="1"/>
            <p:nvPr/>
          </p:nvSpPr>
          <p:spPr>
            <a:xfrm>
              <a:off x="0" y="-19050"/>
              <a:ext cx="21493316" cy="1434742"/>
            </a:xfrm>
            <a:prstGeom prst="rect">
              <a:avLst/>
            </a:prstGeom>
          </p:spPr>
          <p:txBody>
            <a:bodyPr lIns="0" tIns="0" rIns="0" bIns="0" rtlCol="0" anchor="t"/>
            <a:lstStyle/>
            <a:p>
              <a:pPr algn="l">
                <a:lnSpc>
                  <a:spcPts val="7200"/>
                </a:lnSpc>
              </a:pPr>
              <a:r>
                <a:rPr lang="en-US" sz="6000" b="1">
                  <a:solidFill>
                    <a:srgbClr val="FFFFFF"/>
                  </a:solidFill>
                  <a:latin typeface="Barlow Bold"/>
                  <a:ea typeface="Barlow Bold"/>
                  <a:cs typeface="Barlow Bold"/>
                  <a:sym typeface="Barlow Bold"/>
                </a:rPr>
                <a:t>Pillar 3: Isolation</a:t>
              </a:r>
            </a:p>
          </p:txBody>
        </p:sp>
      </p:grpSp>
      <p:grpSp>
        <p:nvGrpSpPr>
          <p:cNvPr id="7" name="Group 7"/>
          <p:cNvGrpSpPr/>
          <p:nvPr/>
        </p:nvGrpSpPr>
        <p:grpSpPr>
          <a:xfrm>
            <a:off x="1105596" y="2681766"/>
            <a:ext cx="410766" cy="79125"/>
            <a:chOff x="0" y="0"/>
            <a:chExt cx="547688" cy="105500"/>
          </a:xfrm>
        </p:grpSpPr>
        <p:sp>
          <p:nvSpPr>
            <p:cNvPr id="8" name="Freeform 8"/>
            <p:cNvSpPr/>
            <p:nvPr/>
          </p:nvSpPr>
          <p:spPr>
            <a:xfrm>
              <a:off x="0" y="0"/>
              <a:ext cx="547751" cy="105537"/>
            </a:xfrm>
            <a:custGeom>
              <a:avLst/>
              <a:gdLst/>
              <a:ahLst/>
              <a:cxnLst/>
              <a:rect l="l" t="t" r="r" b="b"/>
              <a:pathLst>
                <a:path w="547751" h="105537">
                  <a:moveTo>
                    <a:pt x="0" y="0"/>
                  </a:moveTo>
                  <a:lnTo>
                    <a:pt x="547751" y="0"/>
                  </a:lnTo>
                  <a:lnTo>
                    <a:pt x="547751" y="105537"/>
                  </a:lnTo>
                  <a:lnTo>
                    <a:pt x="0" y="105537"/>
                  </a:lnTo>
                  <a:close/>
                </a:path>
              </a:pathLst>
            </a:custGeom>
            <a:solidFill>
              <a:srgbClr val="FFFFFF"/>
            </a:solidFill>
          </p:spPr>
          <p:txBody>
            <a:bodyPr/>
            <a:lstStyle/>
            <a:p>
              <a:endParaRPr lang="en-US"/>
            </a:p>
          </p:txBody>
        </p:sp>
      </p:grpSp>
      <p:grpSp>
        <p:nvGrpSpPr>
          <p:cNvPr id="9" name="Group 9"/>
          <p:cNvGrpSpPr/>
          <p:nvPr/>
        </p:nvGrpSpPr>
        <p:grpSpPr>
          <a:xfrm>
            <a:off x="9144000" y="9544692"/>
            <a:ext cx="8081585" cy="346248"/>
            <a:chOff x="0" y="0"/>
            <a:chExt cx="10775446" cy="461664"/>
          </a:xfrm>
        </p:grpSpPr>
        <p:sp>
          <p:nvSpPr>
            <p:cNvPr id="10" name="Freeform 10"/>
            <p:cNvSpPr/>
            <p:nvPr/>
          </p:nvSpPr>
          <p:spPr>
            <a:xfrm>
              <a:off x="0" y="0"/>
              <a:ext cx="10775446" cy="461664"/>
            </a:xfrm>
            <a:custGeom>
              <a:avLst/>
              <a:gdLst/>
              <a:ahLst/>
              <a:cxnLst/>
              <a:rect l="l" t="t" r="r" b="b"/>
              <a:pathLst>
                <a:path w="10775446" h="461664">
                  <a:moveTo>
                    <a:pt x="0" y="0"/>
                  </a:moveTo>
                  <a:lnTo>
                    <a:pt x="10775446" y="0"/>
                  </a:lnTo>
                  <a:lnTo>
                    <a:pt x="10775446" y="461664"/>
                  </a:lnTo>
                  <a:lnTo>
                    <a:pt x="0" y="461664"/>
                  </a:lnTo>
                  <a:close/>
                </a:path>
              </a:pathLst>
            </a:custGeom>
            <a:solidFill>
              <a:srgbClr val="000000">
                <a:alpha val="0"/>
              </a:srgbClr>
            </a:solidFill>
          </p:spPr>
          <p:txBody>
            <a:bodyPr/>
            <a:lstStyle/>
            <a:p>
              <a:endParaRPr lang="en-US"/>
            </a:p>
          </p:txBody>
        </p:sp>
        <p:sp>
          <p:nvSpPr>
            <p:cNvPr id="11" name="TextBox 11"/>
            <p:cNvSpPr txBox="1"/>
            <p:nvPr/>
          </p:nvSpPr>
          <p:spPr>
            <a:xfrm>
              <a:off x="0" y="-19050"/>
              <a:ext cx="10775446" cy="480714"/>
            </a:xfrm>
            <a:prstGeom prst="rect">
              <a:avLst/>
            </a:prstGeom>
          </p:spPr>
          <p:txBody>
            <a:bodyPr lIns="0" tIns="0" rIns="0" bIns="0" rtlCol="0" anchor="t"/>
            <a:lstStyle/>
            <a:p>
              <a:pPr algn="r">
                <a:lnSpc>
                  <a:spcPts val="1620"/>
                </a:lnSpc>
              </a:pPr>
              <a:r>
                <a:rPr lang="en-US" sz="1350">
                  <a:solidFill>
                    <a:srgbClr val="FFFFFF"/>
                  </a:solidFill>
                  <a:latin typeface="Poppins Light"/>
                  <a:ea typeface="Poppins Light"/>
                  <a:cs typeface="Poppins Light"/>
                  <a:sym typeface="Poppins Light"/>
                </a:rPr>
                <a:t>© Author. This work is licensed under Creative Commons Attribution 4.0 International</a:t>
              </a:r>
            </a:p>
          </p:txBody>
        </p:sp>
      </p:grpSp>
      <p:grpSp>
        <p:nvGrpSpPr>
          <p:cNvPr id="12" name="Group 12"/>
          <p:cNvGrpSpPr/>
          <p:nvPr/>
        </p:nvGrpSpPr>
        <p:grpSpPr>
          <a:xfrm>
            <a:off x="17323594" y="9544692"/>
            <a:ext cx="491993" cy="346248"/>
            <a:chOff x="0" y="0"/>
            <a:chExt cx="655990" cy="461664"/>
          </a:xfrm>
        </p:grpSpPr>
        <p:sp>
          <p:nvSpPr>
            <p:cNvPr id="13" name="Freeform 13"/>
            <p:cNvSpPr/>
            <p:nvPr/>
          </p:nvSpPr>
          <p:spPr>
            <a:xfrm>
              <a:off x="0" y="0"/>
              <a:ext cx="655990" cy="461664"/>
            </a:xfrm>
            <a:custGeom>
              <a:avLst/>
              <a:gdLst/>
              <a:ahLst/>
              <a:cxnLst/>
              <a:rect l="l" t="t" r="r" b="b"/>
              <a:pathLst>
                <a:path w="655990" h="461664">
                  <a:moveTo>
                    <a:pt x="0" y="0"/>
                  </a:moveTo>
                  <a:lnTo>
                    <a:pt x="655990" y="0"/>
                  </a:lnTo>
                  <a:lnTo>
                    <a:pt x="655990" y="461664"/>
                  </a:lnTo>
                  <a:lnTo>
                    <a:pt x="0" y="461664"/>
                  </a:lnTo>
                  <a:close/>
                </a:path>
              </a:pathLst>
            </a:custGeom>
            <a:solidFill>
              <a:srgbClr val="000000">
                <a:alpha val="0"/>
              </a:srgbClr>
            </a:solidFill>
          </p:spPr>
          <p:txBody>
            <a:bodyPr/>
            <a:lstStyle/>
            <a:p>
              <a:endParaRPr lang="en-US"/>
            </a:p>
          </p:txBody>
        </p:sp>
        <p:sp>
          <p:nvSpPr>
            <p:cNvPr id="14" name="TextBox 14"/>
            <p:cNvSpPr txBox="1"/>
            <p:nvPr/>
          </p:nvSpPr>
          <p:spPr>
            <a:xfrm>
              <a:off x="0" y="-9525"/>
              <a:ext cx="655990" cy="471189"/>
            </a:xfrm>
            <a:prstGeom prst="rect">
              <a:avLst/>
            </a:prstGeom>
          </p:spPr>
          <p:txBody>
            <a:bodyPr lIns="0" tIns="0" rIns="0" bIns="0" rtlCol="0" anchor="t"/>
            <a:lstStyle/>
            <a:p>
              <a:pPr algn="r">
                <a:lnSpc>
                  <a:spcPts val="1620"/>
                </a:lnSpc>
              </a:pPr>
              <a:r>
                <a:rPr lang="en-US" sz="1350">
                  <a:solidFill>
                    <a:srgbClr val="FFFFFF"/>
                  </a:solidFill>
                  <a:latin typeface="Barlow"/>
                  <a:ea typeface="Barlow"/>
                  <a:cs typeface="Barlow"/>
                  <a:sym typeface="Barlow"/>
                </a:rPr>
                <a:t>37</a:t>
              </a:r>
            </a:p>
          </p:txBody>
        </p:sp>
      </p:grpSp>
      <p:grpSp>
        <p:nvGrpSpPr>
          <p:cNvPr id="15" name="Group 15"/>
          <p:cNvGrpSpPr/>
          <p:nvPr/>
        </p:nvGrpSpPr>
        <p:grpSpPr>
          <a:xfrm>
            <a:off x="1105596" y="3151618"/>
            <a:ext cx="15154798" cy="5170586"/>
            <a:chOff x="0" y="0"/>
            <a:chExt cx="20206398" cy="6894114"/>
          </a:xfrm>
        </p:grpSpPr>
        <p:sp>
          <p:nvSpPr>
            <p:cNvPr id="16" name="Freeform 16"/>
            <p:cNvSpPr/>
            <p:nvPr/>
          </p:nvSpPr>
          <p:spPr>
            <a:xfrm>
              <a:off x="0" y="0"/>
              <a:ext cx="20206398" cy="6894114"/>
            </a:xfrm>
            <a:custGeom>
              <a:avLst/>
              <a:gdLst/>
              <a:ahLst/>
              <a:cxnLst/>
              <a:rect l="l" t="t" r="r" b="b"/>
              <a:pathLst>
                <a:path w="20206398" h="6894114">
                  <a:moveTo>
                    <a:pt x="0" y="0"/>
                  </a:moveTo>
                  <a:lnTo>
                    <a:pt x="20206398" y="0"/>
                  </a:lnTo>
                  <a:lnTo>
                    <a:pt x="20206398" y="6894114"/>
                  </a:lnTo>
                  <a:lnTo>
                    <a:pt x="0" y="6894114"/>
                  </a:lnTo>
                  <a:close/>
                </a:path>
              </a:pathLst>
            </a:custGeom>
            <a:solidFill>
              <a:srgbClr val="000000">
                <a:alpha val="0"/>
              </a:srgbClr>
            </a:solidFill>
          </p:spPr>
          <p:txBody>
            <a:bodyPr/>
            <a:lstStyle/>
            <a:p>
              <a:endParaRPr lang="en-US"/>
            </a:p>
          </p:txBody>
        </p:sp>
        <p:sp>
          <p:nvSpPr>
            <p:cNvPr id="17" name="TextBox 17"/>
            <p:cNvSpPr txBox="1"/>
            <p:nvPr/>
          </p:nvSpPr>
          <p:spPr>
            <a:xfrm>
              <a:off x="0" y="-57150"/>
              <a:ext cx="20206398" cy="6951264"/>
            </a:xfrm>
            <a:prstGeom prst="rect">
              <a:avLst/>
            </a:prstGeom>
          </p:spPr>
          <p:txBody>
            <a:bodyPr lIns="0" tIns="0" rIns="0" bIns="0" rtlCol="0" anchor="t"/>
            <a:lstStyle/>
            <a:p>
              <a:pPr algn="l">
                <a:lnSpc>
                  <a:spcPts val="3240"/>
                </a:lnSpc>
              </a:pPr>
              <a:r>
                <a:rPr lang="en-US" sz="2700" b="1">
                  <a:solidFill>
                    <a:srgbClr val="FFFFFF"/>
                  </a:solidFill>
                  <a:latin typeface="Arial Bold"/>
                  <a:ea typeface="Arial Bold"/>
                  <a:cs typeface="Arial Bold"/>
                  <a:sym typeface="Arial Bold"/>
                </a:rPr>
                <a:t>Automated Response:</a:t>
              </a:r>
              <a:r>
                <a:rPr lang="en-US" sz="2700">
                  <a:solidFill>
                    <a:srgbClr val="FFFFFF"/>
                  </a:solidFill>
                  <a:latin typeface="Arial"/>
                  <a:ea typeface="Arial"/>
                  <a:cs typeface="Arial"/>
                  <a:sym typeface="Arial"/>
                </a:rPr>
                <a:t> High-risk detections trigger </a:t>
              </a:r>
              <a:r>
                <a:rPr lang="en-US" sz="2700" b="1">
                  <a:solidFill>
                    <a:srgbClr val="FFFFFF"/>
                  </a:solidFill>
                  <a:latin typeface="Arial Bold"/>
                  <a:ea typeface="Arial Bold"/>
                  <a:cs typeface="Arial Bold"/>
                  <a:sym typeface="Arial Bold"/>
                </a:rPr>
                <a:t>Response Lambda</a:t>
              </a:r>
              <a:r>
                <a:rPr lang="en-US" sz="2700">
                  <a:solidFill>
                    <a:srgbClr val="FFFFFF"/>
                  </a:solidFill>
                  <a:latin typeface="Arial"/>
                  <a:ea typeface="Arial"/>
                  <a:cs typeface="Arial"/>
                  <a:sym typeface="Arial"/>
                </a:rPr>
                <a:t> (or AWS Step Functions workflow).</a:t>
              </a:r>
            </a:p>
            <a:p>
              <a:pPr algn="l">
                <a:lnSpc>
                  <a:spcPts val="3240"/>
                </a:lnSpc>
              </a:pPr>
              <a:endParaRPr lang="en-US" sz="2700">
                <a:solidFill>
                  <a:srgbClr val="FFFFFF"/>
                </a:solidFill>
                <a:latin typeface="Arial"/>
                <a:ea typeface="Arial"/>
                <a:cs typeface="Arial"/>
                <a:sym typeface="Arial"/>
              </a:endParaRPr>
            </a:p>
            <a:p>
              <a:pPr algn="l">
                <a:lnSpc>
                  <a:spcPts val="3240"/>
                </a:lnSpc>
              </a:pPr>
              <a:r>
                <a:rPr lang="en-US" sz="2700" b="1">
                  <a:solidFill>
                    <a:srgbClr val="FFFFFF"/>
                  </a:solidFill>
                  <a:latin typeface="Arial Bold"/>
                  <a:ea typeface="Arial Bold"/>
                  <a:cs typeface="Arial Bold"/>
                  <a:sym typeface="Arial Bold"/>
                </a:rPr>
                <a:t>Containment Actions:</a:t>
              </a:r>
            </a:p>
            <a:p>
              <a:pPr algn="l">
                <a:lnSpc>
                  <a:spcPts val="3240"/>
                </a:lnSpc>
              </a:pPr>
              <a:endParaRPr lang="en-US" sz="2700" b="1">
                <a:solidFill>
                  <a:srgbClr val="FFFFFF"/>
                </a:solidFill>
                <a:latin typeface="Arial Bold"/>
                <a:ea typeface="Arial Bold"/>
                <a:cs typeface="Arial Bold"/>
                <a:sym typeface="Arial Bold"/>
              </a:endParaRPr>
            </a:p>
            <a:p>
              <a:pPr marL="488632" lvl="1" indent="-244316" algn="l">
                <a:lnSpc>
                  <a:spcPts val="3240"/>
                </a:lnSpc>
                <a:buFont typeface="Arial"/>
                <a:buChar char="•"/>
              </a:pPr>
              <a:r>
                <a:rPr lang="en-US" sz="2700" i="1">
                  <a:solidFill>
                    <a:srgbClr val="FFFFFF"/>
                  </a:solidFill>
                  <a:latin typeface="Arial Italics"/>
                  <a:ea typeface="Arial Italics"/>
                  <a:cs typeface="Arial Italics"/>
                  <a:sym typeface="Arial Italics"/>
                </a:rPr>
                <a:t>Network Isolation:</a:t>
              </a:r>
              <a:r>
                <a:rPr lang="en-US" sz="2700">
                  <a:solidFill>
                    <a:srgbClr val="FFFFFF"/>
                  </a:solidFill>
                  <a:latin typeface="Arial"/>
                  <a:ea typeface="Arial"/>
                  <a:cs typeface="Arial"/>
                  <a:sym typeface="Arial"/>
                </a:rPr>
                <a:t> Response Lambda modifies </a:t>
              </a:r>
              <a:r>
                <a:rPr lang="en-US" sz="2700" b="1">
                  <a:solidFill>
                    <a:srgbClr val="FFFFFF"/>
                  </a:solidFill>
                  <a:latin typeface="Arial Bold"/>
                  <a:ea typeface="Arial Bold"/>
                  <a:cs typeface="Arial Bold"/>
                  <a:sym typeface="Arial Bold"/>
                </a:rPr>
                <a:t>EC2 Security Groups</a:t>
              </a:r>
              <a:r>
                <a:rPr lang="en-US" sz="2700">
                  <a:solidFill>
                    <a:srgbClr val="FFFFFF"/>
                  </a:solidFill>
                  <a:latin typeface="Arial"/>
                  <a:ea typeface="Arial"/>
                  <a:cs typeface="Arial"/>
                  <a:sym typeface="Arial"/>
                </a:rPr>
                <a:t> to apply a restrictive "Quarantine" group.</a:t>
              </a:r>
            </a:p>
            <a:p>
              <a:pPr marL="488632" lvl="1" indent="-244316" algn="l">
                <a:lnSpc>
                  <a:spcPts val="3240"/>
                </a:lnSpc>
                <a:buFont typeface="Arial"/>
                <a:buChar char="•"/>
              </a:pPr>
              <a:r>
                <a:rPr lang="en-US" sz="2700" i="1">
                  <a:solidFill>
                    <a:srgbClr val="FFFFFF"/>
                  </a:solidFill>
                  <a:latin typeface="Arial Italics"/>
                  <a:ea typeface="Arial Italics"/>
                  <a:cs typeface="Arial Italics"/>
                  <a:sym typeface="Arial Italics"/>
                </a:rPr>
                <a:t>State Preservation:</a:t>
              </a:r>
              <a:r>
                <a:rPr lang="en-US" sz="2700">
                  <a:solidFill>
                    <a:srgbClr val="FFFFFF"/>
                  </a:solidFill>
                  <a:latin typeface="Arial"/>
                  <a:ea typeface="Arial"/>
                  <a:cs typeface="Arial"/>
                  <a:sym typeface="Arial"/>
                </a:rPr>
                <a:t> Response Lambda triggers </a:t>
              </a:r>
              <a:r>
                <a:rPr lang="en-US" sz="2700" b="1">
                  <a:solidFill>
                    <a:srgbClr val="FFFFFF"/>
                  </a:solidFill>
                  <a:latin typeface="Arial Bold"/>
                  <a:ea typeface="Arial Bold"/>
                  <a:cs typeface="Arial Bold"/>
                  <a:sym typeface="Arial Bold"/>
                </a:rPr>
                <a:t>AWS Systems Manager (SSM) Run Command</a:t>
              </a:r>
              <a:r>
                <a:rPr lang="en-US" sz="2700">
                  <a:solidFill>
                    <a:srgbClr val="FFFFFF"/>
                  </a:solidFill>
                  <a:latin typeface="Arial"/>
                  <a:ea typeface="Arial"/>
                  <a:cs typeface="Arial"/>
                  <a:sym typeface="Arial"/>
                </a:rPr>
                <a:t> using a predefined SSM Document for forensic capture.</a:t>
              </a:r>
            </a:p>
            <a:p>
              <a:pPr marL="488632" lvl="1" indent="-244316" algn="l">
                <a:lnSpc>
                  <a:spcPts val="3240"/>
                </a:lnSpc>
                <a:buFont typeface="Arial"/>
                <a:buChar char="•"/>
              </a:pPr>
              <a:r>
                <a:rPr lang="en-US" sz="2700" i="1">
                  <a:solidFill>
                    <a:srgbClr val="FFFFFF"/>
                  </a:solidFill>
                  <a:latin typeface="Arial Italics"/>
                  <a:ea typeface="Arial Italics"/>
                  <a:cs typeface="Arial Italics"/>
                  <a:sym typeface="Arial Italics"/>
                </a:rPr>
                <a:t>Credential Revocation:</a:t>
              </a:r>
              <a:r>
                <a:rPr lang="en-US" sz="2700">
                  <a:solidFill>
                    <a:srgbClr val="FFFFFF"/>
                  </a:solidFill>
                  <a:latin typeface="Arial"/>
                  <a:ea typeface="Arial"/>
                  <a:cs typeface="Arial"/>
                  <a:sym typeface="Arial"/>
                </a:rPr>
                <a:t> Response Lambda applies an </a:t>
              </a:r>
              <a:r>
                <a:rPr lang="en-US" sz="2700" b="1">
                  <a:solidFill>
                    <a:srgbClr val="FFFFFF"/>
                  </a:solidFill>
                  <a:latin typeface="Arial Bold"/>
                  <a:ea typeface="Arial Bold"/>
                  <a:cs typeface="Arial Bold"/>
                  <a:sym typeface="Arial Bold"/>
                </a:rPr>
                <a:t>IAM deny policy</a:t>
              </a:r>
              <a:r>
                <a:rPr lang="en-US" sz="2700">
                  <a:solidFill>
                    <a:srgbClr val="FFFFFF"/>
                  </a:solidFill>
                  <a:latin typeface="Arial"/>
                  <a:ea typeface="Arial"/>
                  <a:cs typeface="Arial"/>
                  <a:sym typeface="Arial"/>
                </a:rPr>
                <a:t> directly to the agent's base IAM role (effective session revocation).</a:t>
              </a:r>
            </a:p>
            <a:p>
              <a:pPr marL="488632" lvl="1" indent="-244316" algn="l">
                <a:lnSpc>
                  <a:spcPts val="3240"/>
                </a:lnSpc>
              </a:pPr>
              <a:endParaRPr lang="en-US" sz="2700">
                <a:solidFill>
                  <a:srgbClr val="FFFFFF"/>
                </a:solidFill>
                <a:latin typeface="Arial"/>
                <a:ea typeface="Arial"/>
                <a:cs typeface="Arial"/>
                <a:sym typeface="Arial"/>
              </a:endParaRPr>
            </a:p>
          </p:txBody>
        </p:sp>
      </p:grpSp>
      <p:grpSp>
        <p:nvGrpSpPr>
          <p:cNvPr id="18" name="Group 18"/>
          <p:cNvGrpSpPr/>
          <p:nvPr/>
        </p:nvGrpSpPr>
        <p:grpSpPr>
          <a:xfrm>
            <a:off x="1105598" y="880041"/>
            <a:ext cx="16119987" cy="553998"/>
            <a:chOff x="0" y="0"/>
            <a:chExt cx="21493316" cy="738664"/>
          </a:xfrm>
        </p:grpSpPr>
        <p:sp>
          <p:nvSpPr>
            <p:cNvPr id="19" name="Freeform 19"/>
            <p:cNvSpPr/>
            <p:nvPr/>
          </p:nvSpPr>
          <p:spPr>
            <a:xfrm>
              <a:off x="0" y="0"/>
              <a:ext cx="21493316" cy="738664"/>
            </a:xfrm>
            <a:custGeom>
              <a:avLst/>
              <a:gdLst/>
              <a:ahLst/>
              <a:cxnLst/>
              <a:rect l="l" t="t" r="r" b="b"/>
              <a:pathLst>
                <a:path w="21493316" h="738664">
                  <a:moveTo>
                    <a:pt x="0" y="0"/>
                  </a:moveTo>
                  <a:lnTo>
                    <a:pt x="21493316" y="0"/>
                  </a:lnTo>
                  <a:lnTo>
                    <a:pt x="21493316" y="738664"/>
                  </a:lnTo>
                  <a:lnTo>
                    <a:pt x="0" y="738664"/>
                  </a:lnTo>
                  <a:close/>
                </a:path>
              </a:pathLst>
            </a:custGeom>
            <a:solidFill>
              <a:srgbClr val="000000">
                <a:alpha val="0"/>
              </a:srgbClr>
            </a:solidFill>
          </p:spPr>
          <p:txBody>
            <a:bodyPr/>
            <a:lstStyle/>
            <a:p>
              <a:endParaRPr lang="en-US"/>
            </a:p>
          </p:txBody>
        </p:sp>
        <p:sp>
          <p:nvSpPr>
            <p:cNvPr id="20" name="TextBox 20"/>
            <p:cNvSpPr txBox="1"/>
            <p:nvPr/>
          </p:nvSpPr>
          <p:spPr>
            <a:xfrm>
              <a:off x="0" y="-28575"/>
              <a:ext cx="21493316" cy="767239"/>
            </a:xfrm>
            <a:prstGeom prst="rect">
              <a:avLst/>
            </a:prstGeom>
          </p:spPr>
          <p:txBody>
            <a:bodyPr lIns="0" tIns="0" rIns="0" bIns="0" rtlCol="0" anchor="t"/>
            <a:lstStyle/>
            <a:p>
              <a:pPr algn="l">
                <a:lnSpc>
                  <a:spcPts val="3240"/>
                </a:lnSpc>
              </a:pPr>
              <a:r>
                <a:rPr lang="en-US" sz="2700">
                  <a:solidFill>
                    <a:srgbClr val="5AE0A7"/>
                  </a:solidFill>
                  <a:latin typeface="Poppins Light"/>
                  <a:ea typeface="Poppins Light"/>
                  <a:cs typeface="Poppins Light"/>
                  <a:sym typeface="Poppins Light"/>
                </a:rPr>
                <a:t>ATBMF: Real World Example</a:t>
              </a: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Blurred Star Light Blue"/>
          <p:cNvSpPr/>
          <p:nvPr/>
        </p:nvSpPr>
        <p:spPr>
          <a:xfrm>
            <a:off x="3803626" y="-4114800"/>
            <a:ext cx="8473205" cy="8229600"/>
          </a:xfrm>
          <a:custGeom>
            <a:avLst/>
            <a:gdLst/>
            <a:ahLst/>
            <a:cxnLst/>
            <a:rect l="l" t="t" r="r" b="b"/>
            <a:pathLst>
              <a:path w="8473205" h="8229600">
                <a:moveTo>
                  <a:pt x="0" y="0"/>
                </a:moveTo>
                <a:lnTo>
                  <a:pt x="8473204" y="0"/>
                </a:lnTo>
                <a:lnTo>
                  <a:pt x="8473204" y="8229600"/>
                </a:lnTo>
                <a:lnTo>
                  <a:pt x="0" y="8229600"/>
                </a:lnTo>
                <a:lnTo>
                  <a:pt x="0" y="0"/>
                </a:lnTo>
                <a:close/>
              </a:path>
            </a:pathLst>
          </a:custGeom>
          <a:blipFill>
            <a:blip r:embed="rId3"/>
            <a:stretch>
              <a:fillRect/>
            </a:stretch>
          </a:blipFill>
        </p:spPr>
        <p:txBody>
          <a:bodyPr/>
          <a:lstStyle/>
          <a:p>
            <a:endParaRPr lang="en-US"/>
          </a:p>
        </p:txBody>
      </p:sp>
      <p:sp>
        <p:nvSpPr>
          <p:cNvPr id="3" name="Freeform 3" descr="abstract technology futuristic"/>
          <p:cNvSpPr/>
          <p:nvPr/>
        </p:nvSpPr>
        <p:spPr>
          <a:xfrm>
            <a:off x="12276830" y="8960816"/>
            <a:ext cx="6432087" cy="594968"/>
          </a:xfrm>
          <a:custGeom>
            <a:avLst/>
            <a:gdLst/>
            <a:ahLst/>
            <a:cxnLst/>
            <a:rect l="l" t="t" r="r" b="b"/>
            <a:pathLst>
              <a:path w="6432087" h="594968">
                <a:moveTo>
                  <a:pt x="0" y="0"/>
                </a:moveTo>
                <a:lnTo>
                  <a:pt x="6432087" y="0"/>
                </a:lnTo>
                <a:lnTo>
                  <a:pt x="6432087" y="594968"/>
                </a:lnTo>
                <a:lnTo>
                  <a:pt x="0" y="5949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105596" y="1434039"/>
            <a:ext cx="16119987" cy="1061769"/>
            <a:chOff x="0" y="0"/>
            <a:chExt cx="21493316" cy="1415692"/>
          </a:xfrm>
        </p:grpSpPr>
        <p:sp>
          <p:nvSpPr>
            <p:cNvPr id="5" name="Freeform 5"/>
            <p:cNvSpPr/>
            <p:nvPr/>
          </p:nvSpPr>
          <p:spPr>
            <a:xfrm>
              <a:off x="0" y="0"/>
              <a:ext cx="21493316" cy="1415692"/>
            </a:xfrm>
            <a:custGeom>
              <a:avLst/>
              <a:gdLst/>
              <a:ahLst/>
              <a:cxnLst/>
              <a:rect l="l" t="t" r="r" b="b"/>
              <a:pathLst>
                <a:path w="21493316" h="1415692">
                  <a:moveTo>
                    <a:pt x="0" y="0"/>
                  </a:moveTo>
                  <a:lnTo>
                    <a:pt x="21493316" y="0"/>
                  </a:lnTo>
                  <a:lnTo>
                    <a:pt x="21493316" y="1415692"/>
                  </a:lnTo>
                  <a:lnTo>
                    <a:pt x="0" y="1415692"/>
                  </a:lnTo>
                  <a:close/>
                </a:path>
              </a:pathLst>
            </a:custGeom>
            <a:solidFill>
              <a:srgbClr val="000000">
                <a:alpha val="0"/>
              </a:srgbClr>
            </a:solidFill>
          </p:spPr>
          <p:txBody>
            <a:bodyPr/>
            <a:lstStyle/>
            <a:p>
              <a:endParaRPr lang="en-US"/>
            </a:p>
          </p:txBody>
        </p:sp>
        <p:sp>
          <p:nvSpPr>
            <p:cNvPr id="6" name="TextBox 6"/>
            <p:cNvSpPr txBox="1"/>
            <p:nvPr/>
          </p:nvSpPr>
          <p:spPr>
            <a:xfrm>
              <a:off x="0" y="-19050"/>
              <a:ext cx="21493316" cy="1434742"/>
            </a:xfrm>
            <a:prstGeom prst="rect">
              <a:avLst/>
            </a:prstGeom>
          </p:spPr>
          <p:txBody>
            <a:bodyPr lIns="0" tIns="0" rIns="0" bIns="0" rtlCol="0" anchor="t"/>
            <a:lstStyle/>
            <a:p>
              <a:pPr algn="l">
                <a:lnSpc>
                  <a:spcPts val="7200"/>
                </a:lnSpc>
              </a:pPr>
              <a:r>
                <a:rPr lang="en-US" sz="6000" b="1">
                  <a:solidFill>
                    <a:srgbClr val="FFFFFF"/>
                  </a:solidFill>
                  <a:latin typeface="Barlow Bold"/>
                  <a:ea typeface="Barlow Bold"/>
                  <a:cs typeface="Barlow Bold"/>
                  <a:sym typeface="Barlow Bold"/>
                </a:rPr>
                <a:t>Other General Mitigations</a:t>
              </a:r>
            </a:p>
          </p:txBody>
        </p:sp>
      </p:grpSp>
      <p:grpSp>
        <p:nvGrpSpPr>
          <p:cNvPr id="7" name="Group 7"/>
          <p:cNvGrpSpPr/>
          <p:nvPr/>
        </p:nvGrpSpPr>
        <p:grpSpPr>
          <a:xfrm>
            <a:off x="1105596" y="2681766"/>
            <a:ext cx="410766" cy="79125"/>
            <a:chOff x="0" y="0"/>
            <a:chExt cx="547688" cy="105500"/>
          </a:xfrm>
        </p:grpSpPr>
        <p:sp>
          <p:nvSpPr>
            <p:cNvPr id="8" name="Freeform 8"/>
            <p:cNvSpPr/>
            <p:nvPr/>
          </p:nvSpPr>
          <p:spPr>
            <a:xfrm>
              <a:off x="0" y="0"/>
              <a:ext cx="547751" cy="105537"/>
            </a:xfrm>
            <a:custGeom>
              <a:avLst/>
              <a:gdLst/>
              <a:ahLst/>
              <a:cxnLst/>
              <a:rect l="l" t="t" r="r" b="b"/>
              <a:pathLst>
                <a:path w="547751" h="105537">
                  <a:moveTo>
                    <a:pt x="0" y="0"/>
                  </a:moveTo>
                  <a:lnTo>
                    <a:pt x="547751" y="0"/>
                  </a:lnTo>
                  <a:lnTo>
                    <a:pt x="547751" y="105537"/>
                  </a:lnTo>
                  <a:lnTo>
                    <a:pt x="0" y="105537"/>
                  </a:lnTo>
                  <a:close/>
                </a:path>
              </a:pathLst>
            </a:custGeom>
            <a:solidFill>
              <a:srgbClr val="FFFFFF"/>
            </a:solidFill>
          </p:spPr>
          <p:txBody>
            <a:bodyPr/>
            <a:lstStyle/>
            <a:p>
              <a:endParaRPr lang="en-US"/>
            </a:p>
          </p:txBody>
        </p:sp>
      </p:grpSp>
      <p:grpSp>
        <p:nvGrpSpPr>
          <p:cNvPr id="9" name="Group 9"/>
          <p:cNvGrpSpPr/>
          <p:nvPr/>
        </p:nvGrpSpPr>
        <p:grpSpPr>
          <a:xfrm>
            <a:off x="9144000" y="9544692"/>
            <a:ext cx="8081585" cy="346248"/>
            <a:chOff x="0" y="0"/>
            <a:chExt cx="10775446" cy="461664"/>
          </a:xfrm>
        </p:grpSpPr>
        <p:sp>
          <p:nvSpPr>
            <p:cNvPr id="10" name="Freeform 10"/>
            <p:cNvSpPr/>
            <p:nvPr/>
          </p:nvSpPr>
          <p:spPr>
            <a:xfrm>
              <a:off x="0" y="0"/>
              <a:ext cx="10775446" cy="461664"/>
            </a:xfrm>
            <a:custGeom>
              <a:avLst/>
              <a:gdLst/>
              <a:ahLst/>
              <a:cxnLst/>
              <a:rect l="l" t="t" r="r" b="b"/>
              <a:pathLst>
                <a:path w="10775446" h="461664">
                  <a:moveTo>
                    <a:pt x="0" y="0"/>
                  </a:moveTo>
                  <a:lnTo>
                    <a:pt x="10775446" y="0"/>
                  </a:lnTo>
                  <a:lnTo>
                    <a:pt x="10775446" y="461664"/>
                  </a:lnTo>
                  <a:lnTo>
                    <a:pt x="0" y="461664"/>
                  </a:lnTo>
                  <a:close/>
                </a:path>
              </a:pathLst>
            </a:custGeom>
            <a:solidFill>
              <a:srgbClr val="000000">
                <a:alpha val="0"/>
              </a:srgbClr>
            </a:solidFill>
          </p:spPr>
          <p:txBody>
            <a:bodyPr/>
            <a:lstStyle/>
            <a:p>
              <a:endParaRPr lang="en-US"/>
            </a:p>
          </p:txBody>
        </p:sp>
        <p:sp>
          <p:nvSpPr>
            <p:cNvPr id="11" name="TextBox 11"/>
            <p:cNvSpPr txBox="1"/>
            <p:nvPr/>
          </p:nvSpPr>
          <p:spPr>
            <a:xfrm>
              <a:off x="0" y="-19050"/>
              <a:ext cx="10775446" cy="480714"/>
            </a:xfrm>
            <a:prstGeom prst="rect">
              <a:avLst/>
            </a:prstGeom>
          </p:spPr>
          <p:txBody>
            <a:bodyPr lIns="0" tIns="0" rIns="0" bIns="0" rtlCol="0" anchor="t"/>
            <a:lstStyle/>
            <a:p>
              <a:pPr algn="r">
                <a:lnSpc>
                  <a:spcPts val="1620"/>
                </a:lnSpc>
              </a:pPr>
              <a:r>
                <a:rPr lang="en-US" sz="1350">
                  <a:solidFill>
                    <a:srgbClr val="FFFFFF"/>
                  </a:solidFill>
                  <a:latin typeface="Poppins Light"/>
                  <a:ea typeface="Poppins Light"/>
                  <a:cs typeface="Poppins Light"/>
                  <a:sym typeface="Poppins Light"/>
                </a:rPr>
                <a:t>© Author. This work is licensed under Creative Commons Attribution 4.0 International</a:t>
              </a:r>
            </a:p>
          </p:txBody>
        </p:sp>
      </p:grpSp>
      <p:grpSp>
        <p:nvGrpSpPr>
          <p:cNvPr id="12" name="Group 12"/>
          <p:cNvGrpSpPr/>
          <p:nvPr/>
        </p:nvGrpSpPr>
        <p:grpSpPr>
          <a:xfrm>
            <a:off x="17323594" y="9544692"/>
            <a:ext cx="491993" cy="346248"/>
            <a:chOff x="0" y="0"/>
            <a:chExt cx="655990" cy="461664"/>
          </a:xfrm>
        </p:grpSpPr>
        <p:sp>
          <p:nvSpPr>
            <p:cNvPr id="13" name="Freeform 13"/>
            <p:cNvSpPr/>
            <p:nvPr/>
          </p:nvSpPr>
          <p:spPr>
            <a:xfrm>
              <a:off x="0" y="0"/>
              <a:ext cx="655990" cy="461664"/>
            </a:xfrm>
            <a:custGeom>
              <a:avLst/>
              <a:gdLst/>
              <a:ahLst/>
              <a:cxnLst/>
              <a:rect l="l" t="t" r="r" b="b"/>
              <a:pathLst>
                <a:path w="655990" h="461664">
                  <a:moveTo>
                    <a:pt x="0" y="0"/>
                  </a:moveTo>
                  <a:lnTo>
                    <a:pt x="655990" y="0"/>
                  </a:lnTo>
                  <a:lnTo>
                    <a:pt x="655990" y="461664"/>
                  </a:lnTo>
                  <a:lnTo>
                    <a:pt x="0" y="461664"/>
                  </a:lnTo>
                  <a:close/>
                </a:path>
              </a:pathLst>
            </a:custGeom>
            <a:solidFill>
              <a:srgbClr val="000000">
                <a:alpha val="0"/>
              </a:srgbClr>
            </a:solidFill>
          </p:spPr>
          <p:txBody>
            <a:bodyPr/>
            <a:lstStyle/>
            <a:p>
              <a:endParaRPr lang="en-US"/>
            </a:p>
          </p:txBody>
        </p:sp>
        <p:sp>
          <p:nvSpPr>
            <p:cNvPr id="14" name="TextBox 14"/>
            <p:cNvSpPr txBox="1"/>
            <p:nvPr/>
          </p:nvSpPr>
          <p:spPr>
            <a:xfrm>
              <a:off x="0" y="-9525"/>
              <a:ext cx="655990" cy="471189"/>
            </a:xfrm>
            <a:prstGeom prst="rect">
              <a:avLst/>
            </a:prstGeom>
          </p:spPr>
          <p:txBody>
            <a:bodyPr lIns="0" tIns="0" rIns="0" bIns="0" rtlCol="0" anchor="t"/>
            <a:lstStyle/>
            <a:p>
              <a:pPr algn="r">
                <a:lnSpc>
                  <a:spcPts val="1620"/>
                </a:lnSpc>
              </a:pPr>
              <a:r>
                <a:rPr lang="en-US" sz="1350">
                  <a:solidFill>
                    <a:srgbClr val="FFFFFF"/>
                  </a:solidFill>
                  <a:latin typeface="Barlow"/>
                  <a:ea typeface="Barlow"/>
                  <a:cs typeface="Barlow"/>
                  <a:sym typeface="Barlow"/>
                </a:rPr>
                <a:t>38</a:t>
              </a:r>
            </a:p>
          </p:txBody>
        </p:sp>
      </p:grpSp>
      <p:grpSp>
        <p:nvGrpSpPr>
          <p:cNvPr id="15" name="Group 15"/>
          <p:cNvGrpSpPr/>
          <p:nvPr/>
        </p:nvGrpSpPr>
        <p:grpSpPr>
          <a:xfrm>
            <a:off x="3334446" y="5047526"/>
            <a:ext cx="16094575" cy="1107934"/>
            <a:chOff x="0" y="0"/>
            <a:chExt cx="21459434" cy="1477246"/>
          </a:xfrm>
        </p:grpSpPr>
        <p:sp>
          <p:nvSpPr>
            <p:cNvPr id="16" name="Freeform 16"/>
            <p:cNvSpPr/>
            <p:nvPr/>
          </p:nvSpPr>
          <p:spPr>
            <a:xfrm>
              <a:off x="0" y="0"/>
              <a:ext cx="21459434" cy="1477246"/>
            </a:xfrm>
            <a:custGeom>
              <a:avLst/>
              <a:gdLst/>
              <a:ahLst/>
              <a:cxnLst/>
              <a:rect l="l" t="t" r="r" b="b"/>
              <a:pathLst>
                <a:path w="21459434" h="1477246">
                  <a:moveTo>
                    <a:pt x="0" y="0"/>
                  </a:moveTo>
                  <a:lnTo>
                    <a:pt x="21459434" y="0"/>
                  </a:lnTo>
                  <a:lnTo>
                    <a:pt x="21459434" y="1477246"/>
                  </a:lnTo>
                  <a:lnTo>
                    <a:pt x="0" y="1477246"/>
                  </a:lnTo>
                  <a:close/>
                </a:path>
              </a:pathLst>
            </a:custGeom>
            <a:solidFill>
              <a:srgbClr val="000000">
                <a:alpha val="0"/>
              </a:srgbClr>
            </a:solidFill>
          </p:spPr>
          <p:txBody>
            <a:bodyPr/>
            <a:lstStyle/>
            <a:p>
              <a:endParaRPr lang="en-US"/>
            </a:p>
          </p:txBody>
        </p:sp>
        <p:sp>
          <p:nvSpPr>
            <p:cNvPr id="17" name="TextBox 17"/>
            <p:cNvSpPr txBox="1"/>
            <p:nvPr/>
          </p:nvSpPr>
          <p:spPr>
            <a:xfrm>
              <a:off x="0" y="-95250"/>
              <a:ext cx="21459434" cy="1572496"/>
            </a:xfrm>
            <a:prstGeom prst="rect">
              <a:avLst/>
            </a:prstGeom>
          </p:spPr>
          <p:txBody>
            <a:bodyPr lIns="0" tIns="0" rIns="0" bIns="0" rtlCol="0" anchor="t"/>
            <a:lstStyle/>
            <a:p>
              <a:pPr algn="l">
                <a:lnSpc>
                  <a:spcPts val="5759"/>
                </a:lnSpc>
              </a:pPr>
              <a:r>
                <a:rPr lang="en-US" sz="4800" b="1">
                  <a:solidFill>
                    <a:srgbClr val="FFFFFF"/>
                  </a:solidFill>
                  <a:latin typeface="Arial Bold"/>
                  <a:ea typeface="Arial Bold"/>
                  <a:cs typeface="Arial Bold"/>
                  <a:sym typeface="Arial Bold"/>
                </a:rPr>
                <a:t>Can you think of any other major ones?</a:t>
              </a:r>
            </a:p>
          </p:txBody>
        </p:sp>
      </p:grpSp>
      <p:grpSp>
        <p:nvGrpSpPr>
          <p:cNvPr id="18" name="Group 18"/>
          <p:cNvGrpSpPr/>
          <p:nvPr/>
        </p:nvGrpSpPr>
        <p:grpSpPr>
          <a:xfrm>
            <a:off x="1105598" y="880041"/>
            <a:ext cx="16119987" cy="553998"/>
            <a:chOff x="0" y="0"/>
            <a:chExt cx="21493316" cy="738664"/>
          </a:xfrm>
        </p:grpSpPr>
        <p:sp>
          <p:nvSpPr>
            <p:cNvPr id="19" name="Freeform 19"/>
            <p:cNvSpPr/>
            <p:nvPr/>
          </p:nvSpPr>
          <p:spPr>
            <a:xfrm>
              <a:off x="0" y="0"/>
              <a:ext cx="21493316" cy="738664"/>
            </a:xfrm>
            <a:custGeom>
              <a:avLst/>
              <a:gdLst/>
              <a:ahLst/>
              <a:cxnLst/>
              <a:rect l="l" t="t" r="r" b="b"/>
              <a:pathLst>
                <a:path w="21493316" h="738664">
                  <a:moveTo>
                    <a:pt x="0" y="0"/>
                  </a:moveTo>
                  <a:lnTo>
                    <a:pt x="21493316" y="0"/>
                  </a:lnTo>
                  <a:lnTo>
                    <a:pt x="21493316" y="738664"/>
                  </a:lnTo>
                  <a:lnTo>
                    <a:pt x="0" y="738664"/>
                  </a:lnTo>
                  <a:close/>
                </a:path>
              </a:pathLst>
            </a:custGeom>
            <a:solidFill>
              <a:srgbClr val="000000">
                <a:alpha val="0"/>
              </a:srgbClr>
            </a:solidFill>
          </p:spPr>
          <p:txBody>
            <a:bodyPr/>
            <a:lstStyle/>
            <a:p>
              <a:endParaRPr lang="en-US"/>
            </a:p>
          </p:txBody>
        </p:sp>
        <p:sp>
          <p:nvSpPr>
            <p:cNvPr id="20" name="TextBox 20"/>
            <p:cNvSpPr txBox="1"/>
            <p:nvPr/>
          </p:nvSpPr>
          <p:spPr>
            <a:xfrm>
              <a:off x="0" y="-28575"/>
              <a:ext cx="21493316" cy="767239"/>
            </a:xfrm>
            <a:prstGeom prst="rect">
              <a:avLst/>
            </a:prstGeom>
          </p:spPr>
          <p:txBody>
            <a:bodyPr lIns="0" tIns="0" rIns="0" bIns="0" rtlCol="0" anchor="t"/>
            <a:lstStyle/>
            <a:p>
              <a:pPr algn="l">
                <a:lnSpc>
                  <a:spcPts val="3240"/>
                </a:lnSpc>
              </a:pPr>
              <a:r>
                <a:rPr lang="en-US" sz="2700">
                  <a:solidFill>
                    <a:srgbClr val="5AE0A7"/>
                  </a:solidFill>
                  <a:latin typeface="Poppins Light"/>
                  <a:ea typeface="Poppins Light"/>
                  <a:cs typeface="Poppins Light"/>
                  <a:sym typeface="Poppins Light"/>
                </a:rPr>
                <a:t>ATBMF: Real World Example</a:t>
              </a: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Blurred Star Light Blue"/>
          <p:cNvSpPr/>
          <p:nvPr/>
        </p:nvSpPr>
        <p:spPr>
          <a:xfrm>
            <a:off x="3803626" y="-4114800"/>
            <a:ext cx="8473205" cy="8229600"/>
          </a:xfrm>
          <a:custGeom>
            <a:avLst/>
            <a:gdLst/>
            <a:ahLst/>
            <a:cxnLst/>
            <a:rect l="l" t="t" r="r" b="b"/>
            <a:pathLst>
              <a:path w="8473205" h="8229600">
                <a:moveTo>
                  <a:pt x="0" y="0"/>
                </a:moveTo>
                <a:lnTo>
                  <a:pt x="8473204" y="0"/>
                </a:lnTo>
                <a:lnTo>
                  <a:pt x="8473204" y="8229600"/>
                </a:lnTo>
                <a:lnTo>
                  <a:pt x="0" y="8229600"/>
                </a:lnTo>
                <a:lnTo>
                  <a:pt x="0" y="0"/>
                </a:lnTo>
                <a:close/>
              </a:path>
            </a:pathLst>
          </a:custGeom>
          <a:blipFill>
            <a:blip r:embed="rId3"/>
            <a:stretch>
              <a:fillRect/>
            </a:stretch>
          </a:blipFill>
        </p:spPr>
        <p:txBody>
          <a:bodyPr/>
          <a:lstStyle/>
          <a:p>
            <a:endParaRPr lang="en-US"/>
          </a:p>
        </p:txBody>
      </p:sp>
      <p:sp>
        <p:nvSpPr>
          <p:cNvPr id="3" name="Freeform 3" descr="abstract technology futuristic"/>
          <p:cNvSpPr/>
          <p:nvPr/>
        </p:nvSpPr>
        <p:spPr>
          <a:xfrm>
            <a:off x="12276830" y="8960816"/>
            <a:ext cx="6432087" cy="594968"/>
          </a:xfrm>
          <a:custGeom>
            <a:avLst/>
            <a:gdLst/>
            <a:ahLst/>
            <a:cxnLst/>
            <a:rect l="l" t="t" r="r" b="b"/>
            <a:pathLst>
              <a:path w="6432087" h="594968">
                <a:moveTo>
                  <a:pt x="0" y="0"/>
                </a:moveTo>
                <a:lnTo>
                  <a:pt x="6432087" y="0"/>
                </a:lnTo>
                <a:lnTo>
                  <a:pt x="6432087" y="594968"/>
                </a:lnTo>
                <a:lnTo>
                  <a:pt x="0" y="5949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105596" y="1434039"/>
            <a:ext cx="16119987" cy="1120968"/>
            <a:chOff x="0" y="0"/>
            <a:chExt cx="21493316" cy="1494624"/>
          </a:xfrm>
        </p:grpSpPr>
        <p:sp>
          <p:nvSpPr>
            <p:cNvPr id="5" name="Freeform 5"/>
            <p:cNvSpPr/>
            <p:nvPr/>
          </p:nvSpPr>
          <p:spPr>
            <a:xfrm>
              <a:off x="0" y="0"/>
              <a:ext cx="21493316" cy="1494624"/>
            </a:xfrm>
            <a:custGeom>
              <a:avLst/>
              <a:gdLst/>
              <a:ahLst/>
              <a:cxnLst/>
              <a:rect l="l" t="t" r="r" b="b"/>
              <a:pathLst>
                <a:path w="21493316" h="1494624">
                  <a:moveTo>
                    <a:pt x="0" y="0"/>
                  </a:moveTo>
                  <a:lnTo>
                    <a:pt x="21493316" y="0"/>
                  </a:lnTo>
                  <a:lnTo>
                    <a:pt x="21493316" y="1494624"/>
                  </a:lnTo>
                  <a:lnTo>
                    <a:pt x="0" y="1494624"/>
                  </a:lnTo>
                  <a:close/>
                </a:path>
              </a:pathLst>
            </a:custGeom>
            <a:solidFill>
              <a:srgbClr val="000000">
                <a:alpha val="0"/>
              </a:srgbClr>
            </a:solidFill>
          </p:spPr>
          <p:txBody>
            <a:bodyPr/>
            <a:lstStyle/>
            <a:p>
              <a:endParaRPr lang="en-US"/>
            </a:p>
          </p:txBody>
        </p:sp>
        <p:sp>
          <p:nvSpPr>
            <p:cNvPr id="6" name="TextBox 6"/>
            <p:cNvSpPr txBox="1"/>
            <p:nvPr/>
          </p:nvSpPr>
          <p:spPr>
            <a:xfrm>
              <a:off x="0" y="-19050"/>
              <a:ext cx="21493316" cy="1513674"/>
            </a:xfrm>
            <a:prstGeom prst="rect">
              <a:avLst/>
            </a:prstGeom>
          </p:spPr>
          <p:txBody>
            <a:bodyPr lIns="0" tIns="0" rIns="0" bIns="0" rtlCol="0" anchor="t"/>
            <a:lstStyle/>
            <a:p>
              <a:pPr algn="l">
                <a:lnSpc>
                  <a:spcPts val="7200"/>
                </a:lnSpc>
              </a:pPr>
              <a:r>
                <a:rPr lang="en-US" sz="6000" b="1">
                  <a:solidFill>
                    <a:srgbClr val="FFFFFF"/>
                  </a:solidFill>
                  <a:latin typeface="Barlow Bold"/>
                  <a:ea typeface="Barlow Bold"/>
                  <a:cs typeface="Barlow Bold"/>
                  <a:sym typeface="Barlow Bold"/>
                </a:rPr>
                <a:t>Data Leakage and RCE Mitigation</a:t>
              </a:r>
            </a:p>
          </p:txBody>
        </p:sp>
      </p:grpSp>
      <p:grpSp>
        <p:nvGrpSpPr>
          <p:cNvPr id="7" name="Group 7"/>
          <p:cNvGrpSpPr/>
          <p:nvPr/>
        </p:nvGrpSpPr>
        <p:grpSpPr>
          <a:xfrm>
            <a:off x="1105596" y="2681766"/>
            <a:ext cx="410766" cy="79125"/>
            <a:chOff x="0" y="0"/>
            <a:chExt cx="547688" cy="105500"/>
          </a:xfrm>
        </p:grpSpPr>
        <p:sp>
          <p:nvSpPr>
            <p:cNvPr id="8" name="Freeform 8"/>
            <p:cNvSpPr/>
            <p:nvPr/>
          </p:nvSpPr>
          <p:spPr>
            <a:xfrm>
              <a:off x="0" y="0"/>
              <a:ext cx="547751" cy="105537"/>
            </a:xfrm>
            <a:custGeom>
              <a:avLst/>
              <a:gdLst/>
              <a:ahLst/>
              <a:cxnLst/>
              <a:rect l="l" t="t" r="r" b="b"/>
              <a:pathLst>
                <a:path w="547751" h="105537">
                  <a:moveTo>
                    <a:pt x="0" y="0"/>
                  </a:moveTo>
                  <a:lnTo>
                    <a:pt x="547751" y="0"/>
                  </a:lnTo>
                  <a:lnTo>
                    <a:pt x="547751" y="105537"/>
                  </a:lnTo>
                  <a:lnTo>
                    <a:pt x="0" y="105537"/>
                  </a:lnTo>
                  <a:close/>
                </a:path>
              </a:pathLst>
            </a:custGeom>
            <a:solidFill>
              <a:srgbClr val="FFFFFF"/>
            </a:solidFill>
          </p:spPr>
          <p:txBody>
            <a:bodyPr/>
            <a:lstStyle/>
            <a:p>
              <a:endParaRPr lang="en-US"/>
            </a:p>
          </p:txBody>
        </p:sp>
      </p:grpSp>
      <p:grpSp>
        <p:nvGrpSpPr>
          <p:cNvPr id="9" name="Group 9"/>
          <p:cNvGrpSpPr/>
          <p:nvPr/>
        </p:nvGrpSpPr>
        <p:grpSpPr>
          <a:xfrm>
            <a:off x="9144000" y="9544692"/>
            <a:ext cx="8081585" cy="346248"/>
            <a:chOff x="0" y="0"/>
            <a:chExt cx="10775446" cy="461664"/>
          </a:xfrm>
        </p:grpSpPr>
        <p:sp>
          <p:nvSpPr>
            <p:cNvPr id="10" name="Freeform 10"/>
            <p:cNvSpPr/>
            <p:nvPr/>
          </p:nvSpPr>
          <p:spPr>
            <a:xfrm>
              <a:off x="0" y="0"/>
              <a:ext cx="10775446" cy="461664"/>
            </a:xfrm>
            <a:custGeom>
              <a:avLst/>
              <a:gdLst/>
              <a:ahLst/>
              <a:cxnLst/>
              <a:rect l="l" t="t" r="r" b="b"/>
              <a:pathLst>
                <a:path w="10775446" h="461664">
                  <a:moveTo>
                    <a:pt x="0" y="0"/>
                  </a:moveTo>
                  <a:lnTo>
                    <a:pt x="10775446" y="0"/>
                  </a:lnTo>
                  <a:lnTo>
                    <a:pt x="10775446" y="461664"/>
                  </a:lnTo>
                  <a:lnTo>
                    <a:pt x="0" y="461664"/>
                  </a:lnTo>
                  <a:close/>
                </a:path>
              </a:pathLst>
            </a:custGeom>
            <a:solidFill>
              <a:srgbClr val="000000">
                <a:alpha val="0"/>
              </a:srgbClr>
            </a:solidFill>
          </p:spPr>
          <p:txBody>
            <a:bodyPr/>
            <a:lstStyle/>
            <a:p>
              <a:endParaRPr lang="en-US"/>
            </a:p>
          </p:txBody>
        </p:sp>
        <p:sp>
          <p:nvSpPr>
            <p:cNvPr id="11" name="TextBox 11"/>
            <p:cNvSpPr txBox="1"/>
            <p:nvPr/>
          </p:nvSpPr>
          <p:spPr>
            <a:xfrm>
              <a:off x="0" y="-19050"/>
              <a:ext cx="10775446" cy="480714"/>
            </a:xfrm>
            <a:prstGeom prst="rect">
              <a:avLst/>
            </a:prstGeom>
          </p:spPr>
          <p:txBody>
            <a:bodyPr lIns="0" tIns="0" rIns="0" bIns="0" rtlCol="0" anchor="t"/>
            <a:lstStyle/>
            <a:p>
              <a:pPr algn="r">
                <a:lnSpc>
                  <a:spcPts val="1620"/>
                </a:lnSpc>
              </a:pPr>
              <a:r>
                <a:rPr lang="en-US" sz="1350">
                  <a:solidFill>
                    <a:srgbClr val="FFFFFF"/>
                  </a:solidFill>
                  <a:latin typeface="Poppins Light"/>
                  <a:ea typeface="Poppins Light"/>
                  <a:cs typeface="Poppins Light"/>
                  <a:sym typeface="Poppins Light"/>
                </a:rPr>
                <a:t>© Author. This work is licensed under Creative Commons Attribution 4.0 International</a:t>
              </a:r>
            </a:p>
          </p:txBody>
        </p:sp>
      </p:grpSp>
      <p:grpSp>
        <p:nvGrpSpPr>
          <p:cNvPr id="12" name="Group 12"/>
          <p:cNvGrpSpPr/>
          <p:nvPr/>
        </p:nvGrpSpPr>
        <p:grpSpPr>
          <a:xfrm>
            <a:off x="17323594" y="9544692"/>
            <a:ext cx="491993" cy="346248"/>
            <a:chOff x="0" y="0"/>
            <a:chExt cx="655990" cy="461664"/>
          </a:xfrm>
        </p:grpSpPr>
        <p:sp>
          <p:nvSpPr>
            <p:cNvPr id="13" name="Freeform 13"/>
            <p:cNvSpPr/>
            <p:nvPr/>
          </p:nvSpPr>
          <p:spPr>
            <a:xfrm>
              <a:off x="0" y="0"/>
              <a:ext cx="655990" cy="461664"/>
            </a:xfrm>
            <a:custGeom>
              <a:avLst/>
              <a:gdLst/>
              <a:ahLst/>
              <a:cxnLst/>
              <a:rect l="l" t="t" r="r" b="b"/>
              <a:pathLst>
                <a:path w="655990" h="461664">
                  <a:moveTo>
                    <a:pt x="0" y="0"/>
                  </a:moveTo>
                  <a:lnTo>
                    <a:pt x="655990" y="0"/>
                  </a:lnTo>
                  <a:lnTo>
                    <a:pt x="655990" y="461664"/>
                  </a:lnTo>
                  <a:lnTo>
                    <a:pt x="0" y="461664"/>
                  </a:lnTo>
                  <a:close/>
                </a:path>
              </a:pathLst>
            </a:custGeom>
            <a:solidFill>
              <a:srgbClr val="000000">
                <a:alpha val="0"/>
              </a:srgbClr>
            </a:solidFill>
          </p:spPr>
          <p:txBody>
            <a:bodyPr/>
            <a:lstStyle/>
            <a:p>
              <a:endParaRPr lang="en-US"/>
            </a:p>
          </p:txBody>
        </p:sp>
        <p:sp>
          <p:nvSpPr>
            <p:cNvPr id="14" name="TextBox 14"/>
            <p:cNvSpPr txBox="1"/>
            <p:nvPr/>
          </p:nvSpPr>
          <p:spPr>
            <a:xfrm>
              <a:off x="0" y="-9525"/>
              <a:ext cx="655990" cy="471189"/>
            </a:xfrm>
            <a:prstGeom prst="rect">
              <a:avLst/>
            </a:prstGeom>
          </p:spPr>
          <p:txBody>
            <a:bodyPr lIns="0" tIns="0" rIns="0" bIns="0" rtlCol="0" anchor="t"/>
            <a:lstStyle/>
            <a:p>
              <a:pPr algn="r">
                <a:lnSpc>
                  <a:spcPts val="1620"/>
                </a:lnSpc>
              </a:pPr>
              <a:r>
                <a:rPr lang="en-US" sz="1350">
                  <a:solidFill>
                    <a:srgbClr val="FFFFFF"/>
                  </a:solidFill>
                  <a:latin typeface="Barlow"/>
                  <a:ea typeface="Barlow"/>
                  <a:cs typeface="Barlow"/>
                  <a:sym typeface="Barlow"/>
                </a:rPr>
                <a:t>38</a:t>
              </a:r>
            </a:p>
          </p:txBody>
        </p:sp>
      </p:grpSp>
      <p:grpSp>
        <p:nvGrpSpPr>
          <p:cNvPr id="15" name="Group 15"/>
          <p:cNvGrpSpPr/>
          <p:nvPr/>
        </p:nvGrpSpPr>
        <p:grpSpPr>
          <a:xfrm>
            <a:off x="1028700" y="3627373"/>
            <a:ext cx="16913365" cy="4531636"/>
            <a:chOff x="0" y="0"/>
            <a:chExt cx="22551154" cy="6042181"/>
          </a:xfrm>
        </p:grpSpPr>
        <p:sp>
          <p:nvSpPr>
            <p:cNvPr id="16" name="Freeform 16"/>
            <p:cNvSpPr/>
            <p:nvPr/>
          </p:nvSpPr>
          <p:spPr>
            <a:xfrm>
              <a:off x="0" y="0"/>
              <a:ext cx="22551154" cy="6042181"/>
            </a:xfrm>
            <a:custGeom>
              <a:avLst/>
              <a:gdLst/>
              <a:ahLst/>
              <a:cxnLst/>
              <a:rect l="l" t="t" r="r" b="b"/>
              <a:pathLst>
                <a:path w="22551154" h="6042181">
                  <a:moveTo>
                    <a:pt x="0" y="0"/>
                  </a:moveTo>
                  <a:lnTo>
                    <a:pt x="22551154" y="0"/>
                  </a:lnTo>
                  <a:lnTo>
                    <a:pt x="22551154" y="6042181"/>
                  </a:lnTo>
                  <a:lnTo>
                    <a:pt x="0" y="6042181"/>
                  </a:lnTo>
                  <a:close/>
                </a:path>
              </a:pathLst>
            </a:custGeom>
            <a:solidFill>
              <a:srgbClr val="000000">
                <a:alpha val="0"/>
              </a:srgbClr>
            </a:solidFill>
          </p:spPr>
          <p:txBody>
            <a:bodyPr/>
            <a:lstStyle/>
            <a:p>
              <a:endParaRPr lang="en-US"/>
            </a:p>
          </p:txBody>
        </p:sp>
        <p:sp>
          <p:nvSpPr>
            <p:cNvPr id="17" name="TextBox 17"/>
            <p:cNvSpPr txBox="1"/>
            <p:nvPr/>
          </p:nvSpPr>
          <p:spPr>
            <a:xfrm>
              <a:off x="0" y="-161925"/>
              <a:ext cx="22551154" cy="6204106"/>
            </a:xfrm>
            <a:prstGeom prst="rect">
              <a:avLst/>
            </a:prstGeom>
          </p:spPr>
          <p:txBody>
            <a:bodyPr lIns="0" tIns="0" rIns="0" bIns="0" rtlCol="0" anchor="t"/>
            <a:lstStyle/>
            <a:p>
              <a:pPr marL="626120" lvl="1" indent="-313060" algn="l">
                <a:lnSpc>
                  <a:spcPts val="4582"/>
                </a:lnSpc>
                <a:buAutoNum type="arabicPeriod"/>
              </a:pPr>
              <a:r>
                <a:rPr lang="en-US" sz="2900" b="1">
                  <a:solidFill>
                    <a:srgbClr val="FFFFFF"/>
                  </a:solidFill>
                  <a:latin typeface="Arial Bold"/>
                  <a:ea typeface="Arial Bold"/>
                  <a:cs typeface="Arial Bold"/>
                  <a:sym typeface="Arial Bold"/>
                </a:rPr>
                <a:t> Ensure appropriate mechanisms are in place to prevent unintended execution of code</a:t>
              </a:r>
            </a:p>
            <a:p>
              <a:pPr marL="626120" lvl="1" indent="-313060" algn="l">
                <a:lnSpc>
                  <a:spcPts val="4582"/>
                </a:lnSpc>
                <a:buAutoNum type="arabicPeriod"/>
              </a:pPr>
              <a:r>
                <a:rPr lang="en-US" sz="2900" b="1">
                  <a:solidFill>
                    <a:srgbClr val="FFFFFF"/>
                  </a:solidFill>
                  <a:latin typeface="Arial Bold"/>
                  <a:ea typeface="Arial Bold"/>
                  <a:cs typeface="Arial Bold"/>
                  <a:sym typeface="Arial Bold"/>
                </a:rPr>
                <a:t> Network isolated, per-user, with minimal credentials sandbox if needing to process such files</a:t>
              </a:r>
            </a:p>
            <a:p>
              <a:pPr marL="626120" lvl="1" indent="-313060" algn="l">
                <a:lnSpc>
                  <a:spcPts val="4582"/>
                </a:lnSpc>
                <a:buAutoNum type="arabicPeriod"/>
              </a:pPr>
              <a:r>
                <a:rPr lang="en-US" sz="2900" b="1">
                  <a:solidFill>
                    <a:srgbClr val="FFFFFF"/>
                  </a:solidFill>
                  <a:latin typeface="Arial Bold"/>
                  <a:ea typeface="Arial Bold"/>
                  <a:cs typeface="Arial Bold"/>
                  <a:sym typeface="Arial Bold"/>
                </a:rPr>
                <a:t> Architectural separation at the compute unit level between prompt processing and neural network evaluation of embeddings</a:t>
              </a:r>
            </a:p>
            <a:p>
              <a:pPr marL="626120" lvl="1" indent="-313060" algn="l">
                <a:lnSpc>
                  <a:spcPts val="4582"/>
                </a:lnSpc>
                <a:buAutoNum type="arabicPeriod"/>
              </a:pPr>
              <a:r>
                <a:rPr lang="en-US" sz="2900" b="1">
                  <a:solidFill>
                    <a:srgbClr val="FFFFFF"/>
                  </a:solidFill>
                  <a:latin typeface="Arial Bold"/>
                  <a:ea typeface="Arial Bold"/>
                  <a:cs typeface="Arial Bold"/>
                  <a:sym typeface="Arial Bold"/>
                </a:rPr>
                <a:t> Isolated compute units for non-trivial or customer defined agentic code</a:t>
              </a:r>
            </a:p>
            <a:p>
              <a:pPr marL="626120" lvl="1" indent="-313060" algn="l">
                <a:lnSpc>
                  <a:spcPts val="4582"/>
                </a:lnSpc>
                <a:buAutoNum type="arabicPeriod"/>
              </a:pPr>
              <a:r>
                <a:rPr lang="en-US" sz="2900" b="1">
                  <a:solidFill>
                    <a:srgbClr val="FFFFFF"/>
                  </a:solidFill>
                  <a:latin typeface="Arial Bold"/>
                  <a:ea typeface="Arial Bold"/>
                  <a:cs typeface="Arial Bold"/>
                  <a:sym typeface="Arial Bold"/>
                </a:rPr>
                <a:t> Limit input and model prompts where possible</a:t>
              </a:r>
            </a:p>
            <a:p>
              <a:pPr algn="l">
                <a:lnSpc>
                  <a:spcPts val="3480"/>
                </a:lnSpc>
              </a:pPr>
              <a:endParaRPr lang="en-US" sz="2900" b="1">
                <a:solidFill>
                  <a:srgbClr val="FFFFFF"/>
                </a:solidFill>
                <a:latin typeface="Arial Bold"/>
                <a:ea typeface="Arial Bold"/>
                <a:cs typeface="Arial Bold"/>
                <a:sym typeface="Arial Bold"/>
              </a:endParaRPr>
            </a:p>
          </p:txBody>
        </p:sp>
      </p:grpSp>
      <p:grpSp>
        <p:nvGrpSpPr>
          <p:cNvPr id="18" name="Group 18"/>
          <p:cNvGrpSpPr/>
          <p:nvPr/>
        </p:nvGrpSpPr>
        <p:grpSpPr>
          <a:xfrm>
            <a:off x="1105598" y="880041"/>
            <a:ext cx="16119987" cy="670898"/>
            <a:chOff x="0" y="0"/>
            <a:chExt cx="21493316" cy="894531"/>
          </a:xfrm>
        </p:grpSpPr>
        <p:sp>
          <p:nvSpPr>
            <p:cNvPr id="19" name="Freeform 19"/>
            <p:cNvSpPr/>
            <p:nvPr/>
          </p:nvSpPr>
          <p:spPr>
            <a:xfrm>
              <a:off x="0" y="0"/>
              <a:ext cx="21493316" cy="894531"/>
            </a:xfrm>
            <a:custGeom>
              <a:avLst/>
              <a:gdLst/>
              <a:ahLst/>
              <a:cxnLst/>
              <a:rect l="l" t="t" r="r" b="b"/>
              <a:pathLst>
                <a:path w="21493316" h="894531">
                  <a:moveTo>
                    <a:pt x="0" y="0"/>
                  </a:moveTo>
                  <a:lnTo>
                    <a:pt x="21493316" y="0"/>
                  </a:lnTo>
                  <a:lnTo>
                    <a:pt x="21493316" y="894531"/>
                  </a:lnTo>
                  <a:lnTo>
                    <a:pt x="0" y="894531"/>
                  </a:lnTo>
                  <a:close/>
                </a:path>
              </a:pathLst>
            </a:custGeom>
            <a:solidFill>
              <a:srgbClr val="000000">
                <a:alpha val="0"/>
              </a:srgbClr>
            </a:solidFill>
          </p:spPr>
          <p:txBody>
            <a:bodyPr/>
            <a:lstStyle/>
            <a:p>
              <a:endParaRPr lang="en-US"/>
            </a:p>
          </p:txBody>
        </p:sp>
        <p:sp>
          <p:nvSpPr>
            <p:cNvPr id="20" name="TextBox 20"/>
            <p:cNvSpPr txBox="1"/>
            <p:nvPr/>
          </p:nvSpPr>
          <p:spPr>
            <a:xfrm>
              <a:off x="0" y="-28575"/>
              <a:ext cx="21493316" cy="923106"/>
            </a:xfrm>
            <a:prstGeom prst="rect">
              <a:avLst/>
            </a:prstGeom>
          </p:spPr>
          <p:txBody>
            <a:bodyPr lIns="0" tIns="0" rIns="0" bIns="0" rtlCol="0" anchor="t"/>
            <a:lstStyle/>
            <a:p>
              <a:pPr algn="l">
                <a:lnSpc>
                  <a:spcPts val="3240"/>
                </a:lnSpc>
              </a:pPr>
              <a:r>
                <a:rPr lang="en-US" sz="2700">
                  <a:solidFill>
                    <a:srgbClr val="5AE0A7"/>
                  </a:solidFill>
                  <a:latin typeface="Poppins Light"/>
                  <a:ea typeface="Poppins Light"/>
                  <a:cs typeface="Poppins Light"/>
                  <a:sym typeface="Poppins Light"/>
                </a:rPr>
                <a:t>General Mitigations</a:t>
              </a: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Blurred Star Light Blue"/>
          <p:cNvSpPr/>
          <p:nvPr/>
        </p:nvSpPr>
        <p:spPr>
          <a:xfrm>
            <a:off x="3803626" y="-4114800"/>
            <a:ext cx="8473205" cy="8229600"/>
          </a:xfrm>
          <a:custGeom>
            <a:avLst/>
            <a:gdLst/>
            <a:ahLst/>
            <a:cxnLst/>
            <a:rect l="l" t="t" r="r" b="b"/>
            <a:pathLst>
              <a:path w="8473205" h="8229600">
                <a:moveTo>
                  <a:pt x="0" y="0"/>
                </a:moveTo>
                <a:lnTo>
                  <a:pt x="8473204" y="0"/>
                </a:lnTo>
                <a:lnTo>
                  <a:pt x="8473204" y="8229600"/>
                </a:lnTo>
                <a:lnTo>
                  <a:pt x="0" y="8229600"/>
                </a:lnTo>
                <a:lnTo>
                  <a:pt x="0" y="0"/>
                </a:lnTo>
                <a:close/>
              </a:path>
            </a:pathLst>
          </a:custGeom>
          <a:blipFill>
            <a:blip r:embed="rId3"/>
            <a:stretch>
              <a:fillRect/>
            </a:stretch>
          </a:blipFill>
        </p:spPr>
        <p:txBody>
          <a:bodyPr/>
          <a:lstStyle/>
          <a:p>
            <a:endParaRPr lang="en-US"/>
          </a:p>
        </p:txBody>
      </p:sp>
      <p:sp>
        <p:nvSpPr>
          <p:cNvPr id="3" name="Freeform 3" descr="abstract technology futuristic"/>
          <p:cNvSpPr/>
          <p:nvPr/>
        </p:nvSpPr>
        <p:spPr>
          <a:xfrm>
            <a:off x="12276830" y="8960816"/>
            <a:ext cx="6432087" cy="594968"/>
          </a:xfrm>
          <a:custGeom>
            <a:avLst/>
            <a:gdLst/>
            <a:ahLst/>
            <a:cxnLst/>
            <a:rect l="l" t="t" r="r" b="b"/>
            <a:pathLst>
              <a:path w="6432087" h="594968">
                <a:moveTo>
                  <a:pt x="0" y="0"/>
                </a:moveTo>
                <a:lnTo>
                  <a:pt x="6432087" y="0"/>
                </a:lnTo>
                <a:lnTo>
                  <a:pt x="6432087" y="594968"/>
                </a:lnTo>
                <a:lnTo>
                  <a:pt x="0" y="5949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105596" y="1434039"/>
            <a:ext cx="16119987" cy="1120968"/>
            <a:chOff x="0" y="0"/>
            <a:chExt cx="21493316" cy="1494624"/>
          </a:xfrm>
        </p:grpSpPr>
        <p:sp>
          <p:nvSpPr>
            <p:cNvPr id="5" name="Freeform 5"/>
            <p:cNvSpPr/>
            <p:nvPr/>
          </p:nvSpPr>
          <p:spPr>
            <a:xfrm>
              <a:off x="0" y="0"/>
              <a:ext cx="21493316" cy="1494624"/>
            </a:xfrm>
            <a:custGeom>
              <a:avLst/>
              <a:gdLst/>
              <a:ahLst/>
              <a:cxnLst/>
              <a:rect l="l" t="t" r="r" b="b"/>
              <a:pathLst>
                <a:path w="21493316" h="1494624">
                  <a:moveTo>
                    <a:pt x="0" y="0"/>
                  </a:moveTo>
                  <a:lnTo>
                    <a:pt x="21493316" y="0"/>
                  </a:lnTo>
                  <a:lnTo>
                    <a:pt x="21493316" y="1494624"/>
                  </a:lnTo>
                  <a:lnTo>
                    <a:pt x="0" y="1494624"/>
                  </a:lnTo>
                  <a:close/>
                </a:path>
              </a:pathLst>
            </a:custGeom>
            <a:solidFill>
              <a:srgbClr val="000000">
                <a:alpha val="0"/>
              </a:srgbClr>
            </a:solidFill>
          </p:spPr>
          <p:txBody>
            <a:bodyPr/>
            <a:lstStyle/>
            <a:p>
              <a:endParaRPr lang="en-US"/>
            </a:p>
          </p:txBody>
        </p:sp>
        <p:sp>
          <p:nvSpPr>
            <p:cNvPr id="6" name="TextBox 6"/>
            <p:cNvSpPr txBox="1"/>
            <p:nvPr/>
          </p:nvSpPr>
          <p:spPr>
            <a:xfrm>
              <a:off x="0" y="-19050"/>
              <a:ext cx="21493316" cy="1513674"/>
            </a:xfrm>
            <a:prstGeom prst="rect">
              <a:avLst/>
            </a:prstGeom>
          </p:spPr>
          <p:txBody>
            <a:bodyPr lIns="0" tIns="0" rIns="0" bIns="0" rtlCol="0" anchor="t"/>
            <a:lstStyle/>
            <a:p>
              <a:pPr algn="l">
                <a:lnSpc>
                  <a:spcPts val="7200"/>
                </a:lnSpc>
              </a:pPr>
              <a:r>
                <a:rPr lang="en-US" sz="6000" b="1">
                  <a:solidFill>
                    <a:srgbClr val="FFFFFF"/>
                  </a:solidFill>
                  <a:latin typeface="Barlow Bold"/>
                  <a:ea typeface="Barlow Bold"/>
                  <a:cs typeface="Barlow Bold"/>
                  <a:sym typeface="Barlow Bold"/>
                </a:rPr>
                <a:t>AuthN and AuthZ Mitigations</a:t>
              </a:r>
            </a:p>
          </p:txBody>
        </p:sp>
      </p:grpSp>
      <p:grpSp>
        <p:nvGrpSpPr>
          <p:cNvPr id="7" name="Group 7"/>
          <p:cNvGrpSpPr/>
          <p:nvPr/>
        </p:nvGrpSpPr>
        <p:grpSpPr>
          <a:xfrm>
            <a:off x="1105596" y="2681766"/>
            <a:ext cx="410766" cy="79125"/>
            <a:chOff x="0" y="0"/>
            <a:chExt cx="547688" cy="105500"/>
          </a:xfrm>
        </p:grpSpPr>
        <p:sp>
          <p:nvSpPr>
            <p:cNvPr id="8" name="Freeform 8"/>
            <p:cNvSpPr/>
            <p:nvPr/>
          </p:nvSpPr>
          <p:spPr>
            <a:xfrm>
              <a:off x="0" y="0"/>
              <a:ext cx="547751" cy="105537"/>
            </a:xfrm>
            <a:custGeom>
              <a:avLst/>
              <a:gdLst/>
              <a:ahLst/>
              <a:cxnLst/>
              <a:rect l="l" t="t" r="r" b="b"/>
              <a:pathLst>
                <a:path w="547751" h="105537">
                  <a:moveTo>
                    <a:pt x="0" y="0"/>
                  </a:moveTo>
                  <a:lnTo>
                    <a:pt x="547751" y="0"/>
                  </a:lnTo>
                  <a:lnTo>
                    <a:pt x="547751" y="105537"/>
                  </a:lnTo>
                  <a:lnTo>
                    <a:pt x="0" y="105537"/>
                  </a:lnTo>
                  <a:close/>
                </a:path>
              </a:pathLst>
            </a:custGeom>
            <a:solidFill>
              <a:srgbClr val="FFFFFF"/>
            </a:solidFill>
          </p:spPr>
          <p:txBody>
            <a:bodyPr/>
            <a:lstStyle/>
            <a:p>
              <a:endParaRPr lang="en-US"/>
            </a:p>
          </p:txBody>
        </p:sp>
      </p:grpSp>
      <p:grpSp>
        <p:nvGrpSpPr>
          <p:cNvPr id="9" name="Group 9"/>
          <p:cNvGrpSpPr/>
          <p:nvPr/>
        </p:nvGrpSpPr>
        <p:grpSpPr>
          <a:xfrm>
            <a:off x="9144000" y="9544692"/>
            <a:ext cx="8081585" cy="346248"/>
            <a:chOff x="0" y="0"/>
            <a:chExt cx="10775446" cy="461664"/>
          </a:xfrm>
        </p:grpSpPr>
        <p:sp>
          <p:nvSpPr>
            <p:cNvPr id="10" name="Freeform 10"/>
            <p:cNvSpPr/>
            <p:nvPr/>
          </p:nvSpPr>
          <p:spPr>
            <a:xfrm>
              <a:off x="0" y="0"/>
              <a:ext cx="10775446" cy="461664"/>
            </a:xfrm>
            <a:custGeom>
              <a:avLst/>
              <a:gdLst/>
              <a:ahLst/>
              <a:cxnLst/>
              <a:rect l="l" t="t" r="r" b="b"/>
              <a:pathLst>
                <a:path w="10775446" h="461664">
                  <a:moveTo>
                    <a:pt x="0" y="0"/>
                  </a:moveTo>
                  <a:lnTo>
                    <a:pt x="10775446" y="0"/>
                  </a:lnTo>
                  <a:lnTo>
                    <a:pt x="10775446" y="461664"/>
                  </a:lnTo>
                  <a:lnTo>
                    <a:pt x="0" y="461664"/>
                  </a:lnTo>
                  <a:close/>
                </a:path>
              </a:pathLst>
            </a:custGeom>
            <a:solidFill>
              <a:srgbClr val="000000">
                <a:alpha val="0"/>
              </a:srgbClr>
            </a:solidFill>
          </p:spPr>
          <p:txBody>
            <a:bodyPr/>
            <a:lstStyle/>
            <a:p>
              <a:endParaRPr lang="en-US"/>
            </a:p>
          </p:txBody>
        </p:sp>
        <p:sp>
          <p:nvSpPr>
            <p:cNvPr id="11" name="TextBox 11"/>
            <p:cNvSpPr txBox="1"/>
            <p:nvPr/>
          </p:nvSpPr>
          <p:spPr>
            <a:xfrm>
              <a:off x="0" y="-19050"/>
              <a:ext cx="10775446" cy="480714"/>
            </a:xfrm>
            <a:prstGeom prst="rect">
              <a:avLst/>
            </a:prstGeom>
          </p:spPr>
          <p:txBody>
            <a:bodyPr lIns="0" tIns="0" rIns="0" bIns="0" rtlCol="0" anchor="t"/>
            <a:lstStyle/>
            <a:p>
              <a:pPr algn="r">
                <a:lnSpc>
                  <a:spcPts val="1620"/>
                </a:lnSpc>
              </a:pPr>
              <a:r>
                <a:rPr lang="en-US" sz="1350">
                  <a:solidFill>
                    <a:srgbClr val="FFFFFF"/>
                  </a:solidFill>
                  <a:latin typeface="Poppins Light"/>
                  <a:ea typeface="Poppins Light"/>
                  <a:cs typeface="Poppins Light"/>
                  <a:sym typeface="Poppins Light"/>
                </a:rPr>
                <a:t>© Author. This work is licensed under Creative Commons Attribution 4.0 International</a:t>
              </a:r>
            </a:p>
          </p:txBody>
        </p:sp>
      </p:grpSp>
      <p:grpSp>
        <p:nvGrpSpPr>
          <p:cNvPr id="12" name="Group 12"/>
          <p:cNvGrpSpPr/>
          <p:nvPr/>
        </p:nvGrpSpPr>
        <p:grpSpPr>
          <a:xfrm>
            <a:off x="17323594" y="9544692"/>
            <a:ext cx="491993" cy="346248"/>
            <a:chOff x="0" y="0"/>
            <a:chExt cx="655990" cy="461664"/>
          </a:xfrm>
        </p:grpSpPr>
        <p:sp>
          <p:nvSpPr>
            <p:cNvPr id="13" name="Freeform 13"/>
            <p:cNvSpPr/>
            <p:nvPr/>
          </p:nvSpPr>
          <p:spPr>
            <a:xfrm>
              <a:off x="0" y="0"/>
              <a:ext cx="655990" cy="461664"/>
            </a:xfrm>
            <a:custGeom>
              <a:avLst/>
              <a:gdLst/>
              <a:ahLst/>
              <a:cxnLst/>
              <a:rect l="l" t="t" r="r" b="b"/>
              <a:pathLst>
                <a:path w="655990" h="461664">
                  <a:moveTo>
                    <a:pt x="0" y="0"/>
                  </a:moveTo>
                  <a:lnTo>
                    <a:pt x="655990" y="0"/>
                  </a:lnTo>
                  <a:lnTo>
                    <a:pt x="655990" y="461664"/>
                  </a:lnTo>
                  <a:lnTo>
                    <a:pt x="0" y="461664"/>
                  </a:lnTo>
                  <a:close/>
                </a:path>
              </a:pathLst>
            </a:custGeom>
            <a:solidFill>
              <a:srgbClr val="000000">
                <a:alpha val="0"/>
              </a:srgbClr>
            </a:solidFill>
          </p:spPr>
          <p:txBody>
            <a:bodyPr/>
            <a:lstStyle/>
            <a:p>
              <a:endParaRPr lang="en-US"/>
            </a:p>
          </p:txBody>
        </p:sp>
        <p:sp>
          <p:nvSpPr>
            <p:cNvPr id="14" name="TextBox 14"/>
            <p:cNvSpPr txBox="1"/>
            <p:nvPr/>
          </p:nvSpPr>
          <p:spPr>
            <a:xfrm>
              <a:off x="0" y="-9525"/>
              <a:ext cx="655990" cy="471189"/>
            </a:xfrm>
            <a:prstGeom prst="rect">
              <a:avLst/>
            </a:prstGeom>
          </p:spPr>
          <p:txBody>
            <a:bodyPr lIns="0" tIns="0" rIns="0" bIns="0" rtlCol="0" anchor="t"/>
            <a:lstStyle/>
            <a:p>
              <a:pPr algn="r">
                <a:lnSpc>
                  <a:spcPts val="1620"/>
                </a:lnSpc>
              </a:pPr>
              <a:r>
                <a:rPr lang="en-US" sz="1350">
                  <a:solidFill>
                    <a:srgbClr val="FFFFFF"/>
                  </a:solidFill>
                  <a:latin typeface="Barlow"/>
                  <a:ea typeface="Barlow"/>
                  <a:cs typeface="Barlow"/>
                  <a:sym typeface="Barlow"/>
                </a:rPr>
                <a:t>38</a:t>
              </a:r>
            </a:p>
          </p:txBody>
        </p:sp>
      </p:grpSp>
      <p:grpSp>
        <p:nvGrpSpPr>
          <p:cNvPr id="15" name="Group 15"/>
          <p:cNvGrpSpPr/>
          <p:nvPr/>
        </p:nvGrpSpPr>
        <p:grpSpPr>
          <a:xfrm>
            <a:off x="1164724" y="3627373"/>
            <a:ext cx="16777341" cy="4531636"/>
            <a:chOff x="0" y="0"/>
            <a:chExt cx="22369788" cy="6042181"/>
          </a:xfrm>
        </p:grpSpPr>
        <p:sp>
          <p:nvSpPr>
            <p:cNvPr id="16" name="Freeform 16"/>
            <p:cNvSpPr/>
            <p:nvPr/>
          </p:nvSpPr>
          <p:spPr>
            <a:xfrm>
              <a:off x="0" y="0"/>
              <a:ext cx="22369788" cy="6042181"/>
            </a:xfrm>
            <a:custGeom>
              <a:avLst/>
              <a:gdLst/>
              <a:ahLst/>
              <a:cxnLst/>
              <a:rect l="l" t="t" r="r" b="b"/>
              <a:pathLst>
                <a:path w="22369788" h="6042181">
                  <a:moveTo>
                    <a:pt x="0" y="0"/>
                  </a:moveTo>
                  <a:lnTo>
                    <a:pt x="22369788" y="0"/>
                  </a:lnTo>
                  <a:lnTo>
                    <a:pt x="22369788" y="6042181"/>
                  </a:lnTo>
                  <a:lnTo>
                    <a:pt x="0" y="6042181"/>
                  </a:lnTo>
                  <a:close/>
                </a:path>
              </a:pathLst>
            </a:custGeom>
            <a:solidFill>
              <a:srgbClr val="000000">
                <a:alpha val="0"/>
              </a:srgbClr>
            </a:solidFill>
          </p:spPr>
          <p:txBody>
            <a:bodyPr/>
            <a:lstStyle/>
            <a:p>
              <a:endParaRPr lang="en-US"/>
            </a:p>
          </p:txBody>
        </p:sp>
        <p:sp>
          <p:nvSpPr>
            <p:cNvPr id="17" name="TextBox 17"/>
            <p:cNvSpPr txBox="1"/>
            <p:nvPr/>
          </p:nvSpPr>
          <p:spPr>
            <a:xfrm>
              <a:off x="0" y="-161925"/>
              <a:ext cx="22369788" cy="6204106"/>
            </a:xfrm>
            <a:prstGeom prst="rect">
              <a:avLst/>
            </a:prstGeom>
          </p:spPr>
          <p:txBody>
            <a:bodyPr lIns="0" tIns="0" rIns="0" bIns="0" rtlCol="0" anchor="t"/>
            <a:lstStyle/>
            <a:p>
              <a:pPr marL="626120" lvl="1" indent="-313060" algn="l">
                <a:lnSpc>
                  <a:spcPts val="4582"/>
                </a:lnSpc>
                <a:buAutoNum type="arabicPeriod"/>
              </a:pPr>
              <a:r>
                <a:rPr lang="en-US" sz="2900" b="1">
                  <a:solidFill>
                    <a:srgbClr val="FFFFFF"/>
                  </a:solidFill>
                  <a:latin typeface="Arial Bold"/>
                  <a:ea typeface="Arial Bold"/>
                  <a:cs typeface="Arial Bold"/>
                  <a:sym typeface="Arial Bold"/>
                </a:rPr>
                <a:t> Authorize all server-side capabilities, data access, and API actions that use model output</a:t>
              </a:r>
            </a:p>
            <a:p>
              <a:pPr marL="626120" lvl="1" indent="-313060" algn="l">
                <a:lnSpc>
                  <a:spcPts val="4582"/>
                </a:lnSpc>
                <a:buAutoNum type="arabicPeriod"/>
              </a:pPr>
              <a:r>
                <a:rPr lang="en-US" sz="2900" b="1">
                  <a:solidFill>
                    <a:srgbClr val="FFFFFF"/>
                  </a:solidFill>
                  <a:latin typeface="Arial Bold"/>
                  <a:ea typeface="Arial Bold"/>
                  <a:cs typeface="Arial Bold"/>
                  <a:sym typeface="Arial Bold"/>
                </a:rPr>
                <a:t> Authenticated context is passed outside of the Security-isolated model execution environment.</a:t>
              </a:r>
            </a:p>
            <a:p>
              <a:pPr marL="626120" lvl="1" indent="-313060" algn="l">
                <a:lnSpc>
                  <a:spcPts val="4582"/>
                </a:lnSpc>
                <a:buAutoNum type="arabicPeriod"/>
              </a:pPr>
              <a:r>
                <a:rPr lang="en-US" sz="2900" b="1">
                  <a:solidFill>
                    <a:srgbClr val="FFFFFF"/>
                  </a:solidFill>
                  <a:latin typeface="Arial Bold"/>
                  <a:ea typeface="Arial Bold"/>
                  <a:cs typeface="Arial Bold"/>
                  <a:sym typeface="Arial Bold"/>
                </a:rPr>
                <a:t> Downstream actions are independently authenticated and authorized using the original authenticated context.</a:t>
              </a:r>
            </a:p>
            <a:p>
              <a:pPr marL="626120" lvl="1" indent="-313060" algn="l">
                <a:lnSpc>
                  <a:spcPts val="4582"/>
                </a:lnSpc>
                <a:buAutoNum type="arabicPeriod"/>
              </a:pPr>
              <a:r>
                <a:rPr lang="en-US" sz="2900" b="1">
                  <a:solidFill>
                    <a:srgbClr val="FFFFFF"/>
                  </a:solidFill>
                  <a:latin typeface="Arial Bold"/>
                  <a:ea typeface="Arial Bold"/>
                  <a:cs typeface="Arial Bold"/>
                  <a:sym typeface="Arial Bold"/>
                </a:rPr>
                <a:t> Authenticate and authorize all actions in your service and do not implicitly trust model output in any security logic</a:t>
              </a:r>
            </a:p>
            <a:p>
              <a:pPr algn="l">
                <a:lnSpc>
                  <a:spcPts val="3480"/>
                </a:lnSpc>
              </a:pPr>
              <a:endParaRPr lang="en-US" sz="2900" b="1">
                <a:solidFill>
                  <a:srgbClr val="FFFFFF"/>
                </a:solidFill>
                <a:latin typeface="Arial Bold"/>
                <a:ea typeface="Arial Bold"/>
                <a:cs typeface="Arial Bold"/>
                <a:sym typeface="Arial Bold"/>
              </a:endParaRPr>
            </a:p>
          </p:txBody>
        </p:sp>
      </p:grpSp>
      <p:grpSp>
        <p:nvGrpSpPr>
          <p:cNvPr id="18" name="Group 18"/>
          <p:cNvGrpSpPr/>
          <p:nvPr/>
        </p:nvGrpSpPr>
        <p:grpSpPr>
          <a:xfrm>
            <a:off x="1105598" y="880041"/>
            <a:ext cx="16119987" cy="670898"/>
            <a:chOff x="0" y="0"/>
            <a:chExt cx="21493316" cy="894531"/>
          </a:xfrm>
        </p:grpSpPr>
        <p:sp>
          <p:nvSpPr>
            <p:cNvPr id="19" name="Freeform 19"/>
            <p:cNvSpPr/>
            <p:nvPr/>
          </p:nvSpPr>
          <p:spPr>
            <a:xfrm>
              <a:off x="0" y="0"/>
              <a:ext cx="21493316" cy="894531"/>
            </a:xfrm>
            <a:custGeom>
              <a:avLst/>
              <a:gdLst/>
              <a:ahLst/>
              <a:cxnLst/>
              <a:rect l="l" t="t" r="r" b="b"/>
              <a:pathLst>
                <a:path w="21493316" h="894531">
                  <a:moveTo>
                    <a:pt x="0" y="0"/>
                  </a:moveTo>
                  <a:lnTo>
                    <a:pt x="21493316" y="0"/>
                  </a:lnTo>
                  <a:lnTo>
                    <a:pt x="21493316" y="894531"/>
                  </a:lnTo>
                  <a:lnTo>
                    <a:pt x="0" y="894531"/>
                  </a:lnTo>
                  <a:close/>
                </a:path>
              </a:pathLst>
            </a:custGeom>
            <a:solidFill>
              <a:srgbClr val="000000">
                <a:alpha val="0"/>
              </a:srgbClr>
            </a:solidFill>
          </p:spPr>
          <p:txBody>
            <a:bodyPr/>
            <a:lstStyle/>
            <a:p>
              <a:endParaRPr lang="en-US"/>
            </a:p>
          </p:txBody>
        </p:sp>
        <p:sp>
          <p:nvSpPr>
            <p:cNvPr id="20" name="TextBox 20"/>
            <p:cNvSpPr txBox="1"/>
            <p:nvPr/>
          </p:nvSpPr>
          <p:spPr>
            <a:xfrm>
              <a:off x="0" y="-28575"/>
              <a:ext cx="21493316" cy="923106"/>
            </a:xfrm>
            <a:prstGeom prst="rect">
              <a:avLst/>
            </a:prstGeom>
          </p:spPr>
          <p:txBody>
            <a:bodyPr lIns="0" tIns="0" rIns="0" bIns="0" rtlCol="0" anchor="t"/>
            <a:lstStyle/>
            <a:p>
              <a:pPr algn="l">
                <a:lnSpc>
                  <a:spcPts val="3240"/>
                </a:lnSpc>
              </a:pPr>
              <a:r>
                <a:rPr lang="en-US" sz="2700">
                  <a:solidFill>
                    <a:srgbClr val="5AE0A7"/>
                  </a:solidFill>
                  <a:latin typeface="Poppins Light"/>
                  <a:ea typeface="Poppins Light"/>
                  <a:cs typeface="Poppins Light"/>
                  <a:sym typeface="Poppins Light"/>
                </a:rPr>
                <a:t>General Mitigations</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Blurred Star Light Blue"/>
          <p:cNvSpPr/>
          <p:nvPr/>
        </p:nvSpPr>
        <p:spPr>
          <a:xfrm>
            <a:off x="3803626" y="-4114800"/>
            <a:ext cx="8473205" cy="8229600"/>
          </a:xfrm>
          <a:custGeom>
            <a:avLst/>
            <a:gdLst/>
            <a:ahLst/>
            <a:cxnLst/>
            <a:rect l="l" t="t" r="r" b="b"/>
            <a:pathLst>
              <a:path w="8473205" h="8229600">
                <a:moveTo>
                  <a:pt x="0" y="0"/>
                </a:moveTo>
                <a:lnTo>
                  <a:pt x="8473204" y="0"/>
                </a:lnTo>
                <a:lnTo>
                  <a:pt x="8473204" y="8229600"/>
                </a:lnTo>
                <a:lnTo>
                  <a:pt x="0" y="8229600"/>
                </a:lnTo>
                <a:lnTo>
                  <a:pt x="0" y="0"/>
                </a:lnTo>
                <a:close/>
              </a:path>
            </a:pathLst>
          </a:custGeom>
          <a:blipFill>
            <a:blip r:embed="rId3"/>
            <a:stretch>
              <a:fillRect/>
            </a:stretch>
          </a:blipFill>
        </p:spPr>
        <p:txBody>
          <a:bodyPr/>
          <a:lstStyle/>
          <a:p>
            <a:endParaRPr lang="en-US"/>
          </a:p>
        </p:txBody>
      </p:sp>
      <p:sp>
        <p:nvSpPr>
          <p:cNvPr id="3" name="Freeform 3" descr="abstract technology futuristic"/>
          <p:cNvSpPr/>
          <p:nvPr/>
        </p:nvSpPr>
        <p:spPr>
          <a:xfrm>
            <a:off x="12276830" y="8960816"/>
            <a:ext cx="6432087" cy="594968"/>
          </a:xfrm>
          <a:custGeom>
            <a:avLst/>
            <a:gdLst/>
            <a:ahLst/>
            <a:cxnLst/>
            <a:rect l="l" t="t" r="r" b="b"/>
            <a:pathLst>
              <a:path w="6432087" h="594968">
                <a:moveTo>
                  <a:pt x="0" y="0"/>
                </a:moveTo>
                <a:lnTo>
                  <a:pt x="6432087" y="0"/>
                </a:lnTo>
                <a:lnTo>
                  <a:pt x="6432087" y="594968"/>
                </a:lnTo>
                <a:lnTo>
                  <a:pt x="0" y="5949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105596" y="1434039"/>
            <a:ext cx="16119987" cy="1061769"/>
            <a:chOff x="0" y="0"/>
            <a:chExt cx="21493316" cy="1415692"/>
          </a:xfrm>
        </p:grpSpPr>
        <p:sp>
          <p:nvSpPr>
            <p:cNvPr id="5" name="Freeform 5"/>
            <p:cNvSpPr/>
            <p:nvPr/>
          </p:nvSpPr>
          <p:spPr>
            <a:xfrm>
              <a:off x="0" y="0"/>
              <a:ext cx="21493316" cy="1415692"/>
            </a:xfrm>
            <a:custGeom>
              <a:avLst/>
              <a:gdLst/>
              <a:ahLst/>
              <a:cxnLst/>
              <a:rect l="l" t="t" r="r" b="b"/>
              <a:pathLst>
                <a:path w="21493316" h="1415692">
                  <a:moveTo>
                    <a:pt x="0" y="0"/>
                  </a:moveTo>
                  <a:lnTo>
                    <a:pt x="21493316" y="0"/>
                  </a:lnTo>
                  <a:lnTo>
                    <a:pt x="21493316" y="1415692"/>
                  </a:lnTo>
                  <a:lnTo>
                    <a:pt x="0" y="1415692"/>
                  </a:lnTo>
                  <a:close/>
                </a:path>
              </a:pathLst>
            </a:custGeom>
            <a:solidFill>
              <a:srgbClr val="000000">
                <a:alpha val="0"/>
              </a:srgbClr>
            </a:solidFill>
          </p:spPr>
          <p:txBody>
            <a:bodyPr/>
            <a:lstStyle/>
            <a:p>
              <a:endParaRPr lang="en-US"/>
            </a:p>
          </p:txBody>
        </p:sp>
        <p:sp>
          <p:nvSpPr>
            <p:cNvPr id="6" name="TextBox 6"/>
            <p:cNvSpPr txBox="1"/>
            <p:nvPr/>
          </p:nvSpPr>
          <p:spPr>
            <a:xfrm>
              <a:off x="0" y="-19050"/>
              <a:ext cx="21493316" cy="1434742"/>
            </a:xfrm>
            <a:prstGeom prst="rect">
              <a:avLst/>
            </a:prstGeom>
          </p:spPr>
          <p:txBody>
            <a:bodyPr lIns="0" tIns="0" rIns="0" bIns="0" rtlCol="0" anchor="t"/>
            <a:lstStyle/>
            <a:p>
              <a:pPr algn="l">
                <a:lnSpc>
                  <a:spcPts val="7200"/>
                </a:lnSpc>
              </a:pPr>
              <a:r>
                <a:rPr lang="en-US" sz="6000" b="1">
                  <a:solidFill>
                    <a:srgbClr val="FFFFFF"/>
                  </a:solidFill>
                  <a:latin typeface="Barlow Bold"/>
                  <a:ea typeface="Barlow Bold"/>
                  <a:cs typeface="Barlow Bold"/>
                  <a:sym typeface="Barlow Bold"/>
                </a:rPr>
                <a:t>The Paradigm Shift - Defining GenAI Agents</a:t>
              </a:r>
            </a:p>
          </p:txBody>
        </p:sp>
      </p:grpSp>
      <p:grpSp>
        <p:nvGrpSpPr>
          <p:cNvPr id="7" name="Group 7"/>
          <p:cNvGrpSpPr/>
          <p:nvPr/>
        </p:nvGrpSpPr>
        <p:grpSpPr>
          <a:xfrm>
            <a:off x="1105598" y="880041"/>
            <a:ext cx="16119987" cy="553936"/>
            <a:chOff x="0" y="0"/>
            <a:chExt cx="21493316" cy="738582"/>
          </a:xfrm>
        </p:grpSpPr>
        <p:sp>
          <p:nvSpPr>
            <p:cNvPr id="8" name="Freeform 8"/>
            <p:cNvSpPr/>
            <p:nvPr/>
          </p:nvSpPr>
          <p:spPr>
            <a:xfrm>
              <a:off x="0" y="0"/>
              <a:ext cx="21493316" cy="738582"/>
            </a:xfrm>
            <a:custGeom>
              <a:avLst/>
              <a:gdLst/>
              <a:ahLst/>
              <a:cxnLst/>
              <a:rect l="l" t="t" r="r" b="b"/>
              <a:pathLst>
                <a:path w="21493316" h="738582">
                  <a:moveTo>
                    <a:pt x="0" y="0"/>
                  </a:moveTo>
                  <a:lnTo>
                    <a:pt x="21493316" y="0"/>
                  </a:lnTo>
                  <a:lnTo>
                    <a:pt x="21493316" y="738582"/>
                  </a:lnTo>
                  <a:lnTo>
                    <a:pt x="0" y="738582"/>
                  </a:lnTo>
                  <a:close/>
                </a:path>
              </a:pathLst>
            </a:custGeom>
            <a:solidFill>
              <a:srgbClr val="000000">
                <a:alpha val="0"/>
              </a:srgbClr>
            </a:solidFill>
          </p:spPr>
          <p:txBody>
            <a:bodyPr/>
            <a:lstStyle/>
            <a:p>
              <a:endParaRPr lang="en-US"/>
            </a:p>
          </p:txBody>
        </p:sp>
        <p:sp>
          <p:nvSpPr>
            <p:cNvPr id="9" name="TextBox 9"/>
            <p:cNvSpPr txBox="1"/>
            <p:nvPr/>
          </p:nvSpPr>
          <p:spPr>
            <a:xfrm>
              <a:off x="0" y="-28575"/>
              <a:ext cx="21493316" cy="767157"/>
            </a:xfrm>
            <a:prstGeom prst="rect">
              <a:avLst/>
            </a:prstGeom>
          </p:spPr>
          <p:txBody>
            <a:bodyPr lIns="0" tIns="0" rIns="0" bIns="0" rtlCol="0" anchor="t"/>
            <a:lstStyle/>
            <a:p>
              <a:pPr algn="l">
                <a:lnSpc>
                  <a:spcPts val="3240"/>
                </a:lnSpc>
              </a:pPr>
              <a:r>
                <a:rPr lang="en-US" sz="2700">
                  <a:solidFill>
                    <a:srgbClr val="5AE0A7"/>
                  </a:solidFill>
                  <a:latin typeface="Poppins Light"/>
                  <a:ea typeface="Poppins Light"/>
                  <a:cs typeface="Poppins Light"/>
                  <a:sym typeface="Poppins Light"/>
                </a:rPr>
                <a:t>Beyond Chatbots: What Makes GenAI Agentic?</a:t>
              </a:r>
            </a:p>
          </p:txBody>
        </p:sp>
      </p:grpSp>
      <p:grpSp>
        <p:nvGrpSpPr>
          <p:cNvPr id="10" name="Group 10"/>
          <p:cNvGrpSpPr/>
          <p:nvPr/>
        </p:nvGrpSpPr>
        <p:grpSpPr>
          <a:xfrm>
            <a:off x="1284363" y="2494065"/>
            <a:ext cx="410766" cy="79125"/>
            <a:chOff x="0" y="0"/>
            <a:chExt cx="547688" cy="105500"/>
          </a:xfrm>
        </p:grpSpPr>
        <p:sp>
          <p:nvSpPr>
            <p:cNvPr id="11" name="Freeform 11"/>
            <p:cNvSpPr/>
            <p:nvPr/>
          </p:nvSpPr>
          <p:spPr>
            <a:xfrm>
              <a:off x="0" y="0"/>
              <a:ext cx="547751" cy="105537"/>
            </a:xfrm>
            <a:custGeom>
              <a:avLst/>
              <a:gdLst/>
              <a:ahLst/>
              <a:cxnLst/>
              <a:rect l="l" t="t" r="r" b="b"/>
              <a:pathLst>
                <a:path w="547751" h="105537">
                  <a:moveTo>
                    <a:pt x="0" y="0"/>
                  </a:moveTo>
                  <a:lnTo>
                    <a:pt x="547751" y="0"/>
                  </a:lnTo>
                  <a:lnTo>
                    <a:pt x="547751" y="105537"/>
                  </a:lnTo>
                  <a:lnTo>
                    <a:pt x="0" y="105537"/>
                  </a:lnTo>
                  <a:close/>
                </a:path>
              </a:pathLst>
            </a:custGeom>
            <a:solidFill>
              <a:srgbClr val="5AE0A7"/>
            </a:solidFill>
          </p:spPr>
          <p:txBody>
            <a:bodyPr/>
            <a:lstStyle/>
            <a:p>
              <a:endParaRPr lang="en-US"/>
            </a:p>
          </p:txBody>
        </p:sp>
      </p:grpSp>
      <p:grpSp>
        <p:nvGrpSpPr>
          <p:cNvPr id="12" name="Group 12"/>
          <p:cNvGrpSpPr/>
          <p:nvPr/>
        </p:nvGrpSpPr>
        <p:grpSpPr>
          <a:xfrm>
            <a:off x="1160543" y="2948007"/>
            <a:ext cx="6916658" cy="6500323"/>
            <a:chOff x="0" y="0"/>
            <a:chExt cx="9222210" cy="8667098"/>
          </a:xfrm>
        </p:grpSpPr>
        <p:sp>
          <p:nvSpPr>
            <p:cNvPr id="13" name="Freeform 13"/>
            <p:cNvSpPr/>
            <p:nvPr/>
          </p:nvSpPr>
          <p:spPr>
            <a:xfrm>
              <a:off x="0" y="0"/>
              <a:ext cx="9222210" cy="8667098"/>
            </a:xfrm>
            <a:custGeom>
              <a:avLst/>
              <a:gdLst/>
              <a:ahLst/>
              <a:cxnLst/>
              <a:rect l="l" t="t" r="r" b="b"/>
              <a:pathLst>
                <a:path w="9222210" h="8667098">
                  <a:moveTo>
                    <a:pt x="0" y="0"/>
                  </a:moveTo>
                  <a:lnTo>
                    <a:pt x="9222210" y="0"/>
                  </a:lnTo>
                  <a:lnTo>
                    <a:pt x="9222210" y="8667098"/>
                  </a:lnTo>
                  <a:lnTo>
                    <a:pt x="0" y="8667098"/>
                  </a:lnTo>
                  <a:close/>
                </a:path>
              </a:pathLst>
            </a:custGeom>
            <a:solidFill>
              <a:srgbClr val="000000">
                <a:alpha val="0"/>
              </a:srgbClr>
            </a:solidFill>
          </p:spPr>
          <p:txBody>
            <a:bodyPr/>
            <a:lstStyle/>
            <a:p>
              <a:endParaRPr lang="en-US"/>
            </a:p>
          </p:txBody>
        </p:sp>
        <p:sp>
          <p:nvSpPr>
            <p:cNvPr id="14" name="TextBox 14"/>
            <p:cNvSpPr txBox="1"/>
            <p:nvPr/>
          </p:nvSpPr>
          <p:spPr>
            <a:xfrm>
              <a:off x="0" y="-66675"/>
              <a:ext cx="9222210" cy="8733773"/>
            </a:xfrm>
            <a:prstGeom prst="rect">
              <a:avLst/>
            </a:prstGeom>
          </p:spPr>
          <p:txBody>
            <a:bodyPr lIns="0" tIns="0" rIns="0" bIns="0" rtlCol="0" anchor="t"/>
            <a:lstStyle/>
            <a:p>
              <a:pPr algn="l">
                <a:lnSpc>
                  <a:spcPts val="3600"/>
                </a:lnSpc>
              </a:pPr>
              <a:r>
                <a:rPr lang="en-US" sz="3000" b="1">
                  <a:solidFill>
                    <a:srgbClr val="FFFFFF"/>
                  </a:solidFill>
                  <a:latin typeface="Arial Bold"/>
                  <a:ea typeface="Arial Bold"/>
                  <a:cs typeface="Arial Bold"/>
                  <a:sym typeface="Arial Bold"/>
                </a:rPr>
                <a:t>Key Capabilities:</a:t>
              </a:r>
            </a:p>
            <a:p>
              <a:pPr algn="l">
                <a:lnSpc>
                  <a:spcPts val="3600"/>
                </a:lnSpc>
              </a:pPr>
              <a:endParaRPr lang="en-US" sz="3000" b="1">
                <a:solidFill>
                  <a:srgbClr val="FFFFFF"/>
                </a:solidFill>
                <a:latin typeface="Arial Bold"/>
                <a:ea typeface="Arial Bold"/>
                <a:cs typeface="Arial Bold"/>
                <a:sym typeface="Arial Bold"/>
              </a:endParaRPr>
            </a:p>
            <a:p>
              <a:pPr marL="542925" lvl="1" indent="-271462" algn="l">
                <a:lnSpc>
                  <a:spcPts val="3600"/>
                </a:lnSpc>
                <a:buFont typeface="Arial"/>
                <a:buChar char="•"/>
              </a:pPr>
              <a:r>
                <a:rPr lang="en-US" sz="3000" b="1">
                  <a:solidFill>
                    <a:srgbClr val="FFFFFF"/>
                  </a:solidFill>
                  <a:latin typeface="Arial Bold"/>
                  <a:ea typeface="Arial Bold"/>
                  <a:cs typeface="Arial Bold"/>
                  <a:sym typeface="Arial Bold"/>
                </a:rPr>
                <a:t>Planning &amp; Reasoning:</a:t>
              </a:r>
              <a:r>
                <a:rPr lang="en-US" sz="3000">
                  <a:solidFill>
                    <a:srgbClr val="FFFFFF"/>
                  </a:solidFill>
                  <a:latin typeface="Arial"/>
                  <a:ea typeface="Arial"/>
                  <a:cs typeface="Arial"/>
                  <a:sym typeface="Arial"/>
                </a:rPr>
                <a:t> Complex task decomposition, goal-oriented logic.</a:t>
              </a:r>
            </a:p>
            <a:p>
              <a:pPr marL="542925" lvl="1" indent="-271462" algn="l">
                <a:lnSpc>
                  <a:spcPts val="3600"/>
                </a:lnSpc>
                <a:buFont typeface="Arial"/>
                <a:buChar char="•"/>
              </a:pPr>
              <a:r>
                <a:rPr lang="en-US" sz="3000" b="1">
                  <a:solidFill>
                    <a:srgbClr val="FFFFFF"/>
                  </a:solidFill>
                  <a:latin typeface="Arial Bold"/>
                  <a:ea typeface="Arial Bold"/>
                  <a:cs typeface="Arial Bold"/>
                  <a:sym typeface="Arial Bold"/>
                </a:rPr>
                <a:t>Memory:</a:t>
              </a:r>
              <a:r>
                <a:rPr lang="en-US" sz="3000">
                  <a:solidFill>
                    <a:srgbClr val="FFFFFF"/>
                  </a:solidFill>
                  <a:latin typeface="Arial"/>
                  <a:ea typeface="Arial"/>
                  <a:cs typeface="Arial"/>
                  <a:sym typeface="Arial"/>
                </a:rPr>
                <a:t> Short-term context + Long-term persistence (learning/adaptation).</a:t>
              </a:r>
            </a:p>
            <a:p>
              <a:pPr marL="542925" lvl="1" indent="-271462" algn="l">
                <a:lnSpc>
                  <a:spcPts val="3600"/>
                </a:lnSpc>
                <a:buFont typeface="Arial"/>
                <a:buChar char="•"/>
              </a:pPr>
              <a:r>
                <a:rPr lang="en-US" sz="3000" b="1">
                  <a:solidFill>
                    <a:srgbClr val="FFFFFF"/>
                  </a:solidFill>
                  <a:latin typeface="Arial Bold"/>
                  <a:ea typeface="Arial Bold"/>
                  <a:cs typeface="Arial Bold"/>
                  <a:sym typeface="Arial Bold"/>
                </a:rPr>
                <a:t>Tool Integration:</a:t>
              </a:r>
              <a:r>
                <a:rPr lang="en-US" sz="3000">
                  <a:solidFill>
                    <a:srgbClr val="FFFFFF"/>
                  </a:solidFill>
                  <a:latin typeface="Arial"/>
                  <a:ea typeface="Arial"/>
                  <a:cs typeface="Arial"/>
                  <a:sym typeface="Arial"/>
                </a:rPr>
                <a:t> Ability to use APIs, databases, code interpreters, other systems.</a:t>
              </a:r>
            </a:p>
            <a:p>
              <a:pPr marL="542925" lvl="1" indent="-271462" algn="l">
                <a:lnSpc>
                  <a:spcPts val="3600"/>
                </a:lnSpc>
                <a:buFont typeface="Arial"/>
                <a:buChar char="•"/>
              </a:pPr>
              <a:r>
                <a:rPr lang="en-US" sz="3000" b="1">
                  <a:solidFill>
                    <a:srgbClr val="FFFFFF"/>
                  </a:solidFill>
                  <a:latin typeface="Arial Bold"/>
                  <a:ea typeface="Arial Bold"/>
                  <a:cs typeface="Arial Bold"/>
                  <a:sym typeface="Arial Bold"/>
                </a:rPr>
                <a:t>Autonomous Action:</a:t>
              </a:r>
              <a:r>
                <a:rPr lang="en-US" sz="3000">
                  <a:solidFill>
                    <a:srgbClr val="FFFFFF"/>
                  </a:solidFill>
                  <a:latin typeface="Arial"/>
                  <a:ea typeface="Arial"/>
                  <a:cs typeface="Arial"/>
                  <a:sym typeface="Arial"/>
                </a:rPr>
                <a:t> Executing tasks, making decisions with less human intervention.</a:t>
              </a:r>
            </a:p>
          </p:txBody>
        </p:sp>
      </p:grpSp>
      <p:grpSp>
        <p:nvGrpSpPr>
          <p:cNvPr id="15" name="Group 15"/>
          <p:cNvGrpSpPr/>
          <p:nvPr/>
        </p:nvGrpSpPr>
        <p:grpSpPr>
          <a:xfrm>
            <a:off x="9144000" y="9544692"/>
            <a:ext cx="8081585" cy="346248"/>
            <a:chOff x="0" y="0"/>
            <a:chExt cx="10775446" cy="461664"/>
          </a:xfrm>
        </p:grpSpPr>
        <p:sp>
          <p:nvSpPr>
            <p:cNvPr id="16" name="Freeform 16"/>
            <p:cNvSpPr/>
            <p:nvPr/>
          </p:nvSpPr>
          <p:spPr>
            <a:xfrm>
              <a:off x="0" y="0"/>
              <a:ext cx="10775446" cy="461664"/>
            </a:xfrm>
            <a:custGeom>
              <a:avLst/>
              <a:gdLst/>
              <a:ahLst/>
              <a:cxnLst/>
              <a:rect l="l" t="t" r="r" b="b"/>
              <a:pathLst>
                <a:path w="10775446" h="461664">
                  <a:moveTo>
                    <a:pt x="0" y="0"/>
                  </a:moveTo>
                  <a:lnTo>
                    <a:pt x="10775446" y="0"/>
                  </a:lnTo>
                  <a:lnTo>
                    <a:pt x="10775446" y="461664"/>
                  </a:lnTo>
                  <a:lnTo>
                    <a:pt x="0" y="461664"/>
                  </a:lnTo>
                  <a:close/>
                </a:path>
              </a:pathLst>
            </a:custGeom>
            <a:solidFill>
              <a:srgbClr val="000000">
                <a:alpha val="0"/>
              </a:srgbClr>
            </a:solidFill>
          </p:spPr>
          <p:txBody>
            <a:bodyPr/>
            <a:lstStyle/>
            <a:p>
              <a:endParaRPr lang="en-US"/>
            </a:p>
          </p:txBody>
        </p:sp>
        <p:sp>
          <p:nvSpPr>
            <p:cNvPr id="17" name="TextBox 17"/>
            <p:cNvSpPr txBox="1"/>
            <p:nvPr/>
          </p:nvSpPr>
          <p:spPr>
            <a:xfrm>
              <a:off x="0" y="-19050"/>
              <a:ext cx="10775446" cy="480714"/>
            </a:xfrm>
            <a:prstGeom prst="rect">
              <a:avLst/>
            </a:prstGeom>
          </p:spPr>
          <p:txBody>
            <a:bodyPr lIns="0" tIns="0" rIns="0" bIns="0" rtlCol="0" anchor="t"/>
            <a:lstStyle/>
            <a:p>
              <a:pPr algn="r">
                <a:lnSpc>
                  <a:spcPts val="1620"/>
                </a:lnSpc>
              </a:pPr>
              <a:r>
                <a:rPr lang="en-US" sz="1350">
                  <a:solidFill>
                    <a:srgbClr val="FFFFFF"/>
                  </a:solidFill>
                  <a:latin typeface="Poppins Light"/>
                  <a:ea typeface="Poppins Light"/>
                  <a:cs typeface="Poppins Light"/>
                  <a:sym typeface="Poppins Light"/>
                </a:rPr>
                <a:t>© Author. This work is licensed under Creative Commons Attribution 4.0 International</a:t>
              </a:r>
            </a:p>
          </p:txBody>
        </p:sp>
      </p:grpSp>
      <p:grpSp>
        <p:nvGrpSpPr>
          <p:cNvPr id="18" name="Group 18"/>
          <p:cNvGrpSpPr/>
          <p:nvPr/>
        </p:nvGrpSpPr>
        <p:grpSpPr>
          <a:xfrm>
            <a:off x="17323594" y="9544692"/>
            <a:ext cx="491993" cy="346248"/>
            <a:chOff x="0" y="0"/>
            <a:chExt cx="655990" cy="461664"/>
          </a:xfrm>
        </p:grpSpPr>
        <p:sp>
          <p:nvSpPr>
            <p:cNvPr id="19" name="Freeform 19"/>
            <p:cNvSpPr/>
            <p:nvPr/>
          </p:nvSpPr>
          <p:spPr>
            <a:xfrm>
              <a:off x="0" y="0"/>
              <a:ext cx="655990" cy="461664"/>
            </a:xfrm>
            <a:custGeom>
              <a:avLst/>
              <a:gdLst/>
              <a:ahLst/>
              <a:cxnLst/>
              <a:rect l="l" t="t" r="r" b="b"/>
              <a:pathLst>
                <a:path w="655990" h="461664">
                  <a:moveTo>
                    <a:pt x="0" y="0"/>
                  </a:moveTo>
                  <a:lnTo>
                    <a:pt x="655990" y="0"/>
                  </a:lnTo>
                  <a:lnTo>
                    <a:pt x="655990" y="461664"/>
                  </a:lnTo>
                  <a:lnTo>
                    <a:pt x="0" y="461664"/>
                  </a:lnTo>
                  <a:close/>
                </a:path>
              </a:pathLst>
            </a:custGeom>
            <a:solidFill>
              <a:srgbClr val="000000">
                <a:alpha val="0"/>
              </a:srgbClr>
            </a:solidFill>
          </p:spPr>
          <p:txBody>
            <a:bodyPr/>
            <a:lstStyle/>
            <a:p>
              <a:endParaRPr lang="en-US"/>
            </a:p>
          </p:txBody>
        </p:sp>
        <p:sp>
          <p:nvSpPr>
            <p:cNvPr id="20" name="TextBox 20"/>
            <p:cNvSpPr txBox="1"/>
            <p:nvPr/>
          </p:nvSpPr>
          <p:spPr>
            <a:xfrm>
              <a:off x="0" y="-9525"/>
              <a:ext cx="655990" cy="471189"/>
            </a:xfrm>
            <a:prstGeom prst="rect">
              <a:avLst/>
            </a:prstGeom>
          </p:spPr>
          <p:txBody>
            <a:bodyPr lIns="0" tIns="0" rIns="0" bIns="0" rtlCol="0" anchor="t"/>
            <a:lstStyle/>
            <a:p>
              <a:pPr algn="r">
                <a:lnSpc>
                  <a:spcPts val="1620"/>
                </a:lnSpc>
              </a:pPr>
              <a:r>
                <a:rPr lang="en-US" sz="1350">
                  <a:solidFill>
                    <a:srgbClr val="FFFFFF"/>
                  </a:solidFill>
                  <a:latin typeface="Barlow"/>
                  <a:ea typeface="Barlow"/>
                  <a:cs typeface="Barlow"/>
                  <a:sym typeface="Barlow"/>
                </a:rPr>
                <a:t>4</a:t>
              </a:r>
            </a:p>
          </p:txBody>
        </p:sp>
      </p:grpSp>
      <p:sp>
        <p:nvSpPr>
          <p:cNvPr id="21" name="Freeform 21"/>
          <p:cNvSpPr/>
          <p:nvPr/>
        </p:nvSpPr>
        <p:spPr>
          <a:xfrm>
            <a:off x="9144000" y="2728452"/>
            <a:ext cx="7764630" cy="6232364"/>
          </a:xfrm>
          <a:custGeom>
            <a:avLst/>
            <a:gdLst/>
            <a:ahLst/>
            <a:cxnLst/>
            <a:rect l="l" t="t" r="r" b="b"/>
            <a:pathLst>
              <a:path w="7764630" h="6232364">
                <a:moveTo>
                  <a:pt x="0" y="0"/>
                </a:moveTo>
                <a:lnTo>
                  <a:pt x="7764630" y="0"/>
                </a:lnTo>
                <a:lnTo>
                  <a:pt x="7764630" y="6232364"/>
                </a:lnTo>
                <a:lnTo>
                  <a:pt x="0" y="6232364"/>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Blurred Star Light Blue"/>
          <p:cNvSpPr/>
          <p:nvPr/>
        </p:nvSpPr>
        <p:spPr>
          <a:xfrm>
            <a:off x="3803626" y="-4114800"/>
            <a:ext cx="8473205" cy="8229600"/>
          </a:xfrm>
          <a:custGeom>
            <a:avLst/>
            <a:gdLst/>
            <a:ahLst/>
            <a:cxnLst/>
            <a:rect l="l" t="t" r="r" b="b"/>
            <a:pathLst>
              <a:path w="8473205" h="8229600">
                <a:moveTo>
                  <a:pt x="0" y="0"/>
                </a:moveTo>
                <a:lnTo>
                  <a:pt x="8473204" y="0"/>
                </a:lnTo>
                <a:lnTo>
                  <a:pt x="8473204" y="8229600"/>
                </a:lnTo>
                <a:lnTo>
                  <a:pt x="0" y="8229600"/>
                </a:lnTo>
                <a:lnTo>
                  <a:pt x="0" y="0"/>
                </a:lnTo>
                <a:close/>
              </a:path>
            </a:pathLst>
          </a:custGeom>
          <a:blipFill>
            <a:blip r:embed="rId3"/>
            <a:stretch>
              <a:fillRect/>
            </a:stretch>
          </a:blipFill>
        </p:spPr>
        <p:txBody>
          <a:bodyPr/>
          <a:lstStyle/>
          <a:p>
            <a:endParaRPr lang="en-US"/>
          </a:p>
        </p:txBody>
      </p:sp>
      <p:sp>
        <p:nvSpPr>
          <p:cNvPr id="3" name="Freeform 3" descr="abstract technology futuristic"/>
          <p:cNvSpPr/>
          <p:nvPr/>
        </p:nvSpPr>
        <p:spPr>
          <a:xfrm>
            <a:off x="12276830" y="8960816"/>
            <a:ext cx="6432087" cy="594968"/>
          </a:xfrm>
          <a:custGeom>
            <a:avLst/>
            <a:gdLst/>
            <a:ahLst/>
            <a:cxnLst/>
            <a:rect l="l" t="t" r="r" b="b"/>
            <a:pathLst>
              <a:path w="6432087" h="594968">
                <a:moveTo>
                  <a:pt x="0" y="0"/>
                </a:moveTo>
                <a:lnTo>
                  <a:pt x="6432087" y="0"/>
                </a:lnTo>
                <a:lnTo>
                  <a:pt x="6432087" y="594968"/>
                </a:lnTo>
                <a:lnTo>
                  <a:pt x="0" y="5949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105596" y="1434039"/>
            <a:ext cx="16119987" cy="1120968"/>
            <a:chOff x="0" y="0"/>
            <a:chExt cx="21493316" cy="1494624"/>
          </a:xfrm>
        </p:grpSpPr>
        <p:sp>
          <p:nvSpPr>
            <p:cNvPr id="5" name="Freeform 5"/>
            <p:cNvSpPr/>
            <p:nvPr/>
          </p:nvSpPr>
          <p:spPr>
            <a:xfrm>
              <a:off x="0" y="0"/>
              <a:ext cx="21493316" cy="1494624"/>
            </a:xfrm>
            <a:custGeom>
              <a:avLst/>
              <a:gdLst/>
              <a:ahLst/>
              <a:cxnLst/>
              <a:rect l="l" t="t" r="r" b="b"/>
              <a:pathLst>
                <a:path w="21493316" h="1494624">
                  <a:moveTo>
                    <a:pt x="0" y="0"/>
                  </a:moveTo>
                  <a:lnTo>
                    <a:pt x="21493316" y="0"/>
                  </a:lnTo>
                  <a:lnTo>
                    <a:pt x="21493316" y="1494624"/>
                  </a:lnTo>
                  <a:lnTo>
                    <a:pt x="0" y="1494624"/>
                  </a:lnTo>
                  <a:close/>
                </a:path>
              </a:pathLst>
            </a:custGeom>
            <a:solidFill>
              <a:srgbClr val="000000">
                <a:alpha val="0"/>
              </a:srgbClr>
            </a:solidFill>
          </p:spPr>
          <p:txBody>
            <a:bodyPr/>
            <a:lstStyle/>
            <a:p>
              <a:endParaRPr lang="en-US"/>
            </a:p>
          </p:txBody>
        </p:sp>
        <p:sp>
          <p:nvSpPr>
            <p:cNvPr id="6" name="TextBox 6"/>
            <p:cNvSpPr txBox="1"/>
            <p:nvPr/>
          </p:nvSpPr>
          <p:spPr>
            <a:xfrm>
              <a:off x="0" y="-19050"/>
              <a:ext cx="21493316" cy="1513674"/>
            </a:xfrm>
            <a:prstGeom prst="rect">
              <a:avLst/>
            </a:prstGeom>
          </p:spPr>
          <p:txBody>
            <a:bodyPr lIns="0" tIns="0" rIns="0" bIns="0" rtlCol="0" anchor="t"/>
            <a:lstStyle/>
            <a:p>
              <a:pPr algn="l">
                <a:lnSpc>
                  <a:spcPts val="7200"/>
                </a:lnSpc>
              </a:pPr>
              <a:r>
                <a:rPr lang="en-US" sz="6000" b="1">
                  <a:solidFill>
                    <a:srgbClr val="FFFFFF"/>
                  </a:solidFill>
                  <a:latin typeface="Barlow Bold"/>
                  <a:ea typeface="Barlow Bold"/>
                  <a:cs typeface="Barlow Bold"/>
                  <a:sym typeface="Barlow Bold"/>
                </a:rPr>
                <a:t>Key Anti-Pattens</a:t>
              </a:r>
            </a:p>
          </p:txBody>
        </p:sp>
      </p:grpSp>
      <p:grpSp>
        <p:nvGrpSpPr>
          <p:cNvPr id="7" name="Group 7"/>
          <p:cNvGrpSpPr/>
          <p:nvPr/>
        </p:nvGrpSpPr>
        <p:grpSpPr>
          <a:xfrm>
            <a:off x="1105596" y="2681766"/>
            <a:ext cx="410766" cy="79125"/>
            <a:chOff x="0" y="0"/>
            <a:chExt cx="547688" cy="105500"/>
          </a:xfrm>
        </p:grpSpPr>
        <p:sp>
          <p:nvSpPr>
            <p:cNvPr id="8" name="Freeform 8"/>
            <p:cNvSpPr/>
            <p:nvPr/>
          </p:nvSpPr>
          <p:spPr>
            <a:xfrm>
              <a:off x="0" y="0"/>
              <a:ext cx="547751" cy="105537"/>
            </a:xfrm>
            <a:custGeom>
              <a:avLst/>
              <a:gdLst/>
              <a:ahLst/>
              <a:cxnLst/>
              <a:rect l="l" t="t" r="r" b="b"/>
              <a:pathLst>
                <a:path w="547751" h="105537">
                  <a:moveTo>
                    <a:pt x="0" y="0"/>
                  </a:moveTo>
                  <a:lnTo>
                    <a:pt x="547751" y="0"/>
                  </a:lnTo>
                  <a:lnTo>
                    <a:pt x="547751" y="105537"/>
                  </a:lnTo>
                  <a:lnTo>
                    <a:pt x="0" y="105537"/>
                  </a:lnTo>
                  <a:close/>
                </a:path>
              </a:pathLst>
            </a:custGeom>
            <a:solidFill>
              <a:srgbClr val="FFFFFF"/>
            </a:solidFill>
          </p:spPr>
          <p:txBody>
            <a:bodyPr/>
            <a:lstStyle/>
            <a:p>
              <a:endParaRPr lang="en-US"/>
            </a:p>
          </p:txBody>
        </p:sp>
      </p:grpSp>
      <p:grpSp>
        <p:nvGrpSpPr>
          <p:cNvPr id="9" name="Group 9"/>
          <p:cNvGrpSpPr/>
          <p:nvPr/>
        </p:nvGrpSpPr>
        <p:grpSpPr>
          <a:xfrm>
            <a:off x="9144000" y="9544692"/>
            <a:ext cx="8081585" cy="346248"/>
            <a:chOff x="0" y="0"/>
            <a:chExt cx="10775446" cy="461664"/>
          </a:xfrm>
        </p:grpSpPr>
        <p:sp>
          <p:nvSpPr>
            <p:cNvPr id="10" name="Freeform 10"/>
            <p:cNvSpPr/>
            <p:nvPr/>
          </p:nvSpPr>
          <p:spPr>
            <a:xfrm>
              <a:off x="0" y="0"/>
              <a:ext cx="10775446" cy="461664"/>
            </a:xfrm>
            <a:custGeom>
              <a:avLst/>
              <a:gdLst/>
              <a:ahLst/>
              <a:cxnLst/>
              <a:rect l="l" t="t" r="r" b="b"/>
              <a:pathLst>
                <a:path w="10775446" h="461664">
                  <a:moveTo>
                    <a:pt x="0" y="0"/>
                  </a:moveTo>
                  <a:lnTo>
                    <a:pt x="10775446" y="0"/>
                  </a:lnTo>
                  <a:lnTo>
                    <a:pt x="10775446" y="461664"/>
                  </a:lnTo>
                  <a:lnTo>
                    <a:pt x="0" y="461664"/>
                  </a:lnTo>
                  <a:close/>
                </a:path>
              </a:pathLst>
            </a:custGeom>
            <a:solidFill>
              <a:srgbClr val="000000">
                <a:alpha val="0"/>
              </a:srgbClr>
            </a:solidFill>
          </p:spPr>
          <p:txBody>
            <a:bodyPr/>
            <a:lstStyle/>
            <a:p>
              <a:endParaRPr lang="en-US"/>
            </a:p>
          </p:txBody>
        </p:sp>
        <p:sp>
          <p:nvSpPr>
            <p:cNvPr id="11" name="TextBox 11"/>
            <p:cNvSpPr txBox="1"/>
            <p:nvPr/>
          </p:nvSpPr>
          <p:spPr>
            <a:xfrm>
              <a:off x="0" y="-19050"/>
              <a:ext cx="10775446" cy="480714"/>
            </a:xfrm>
            <a:prstGeom prst="rect">
              <a:avLst/>
            </a:prstGeom>
          </p:spPr>
          <p:txBody>
            <a:bodyPr lIns="0" tIns="0" rIns="0" bIns="0" rtlCol="0" anchor="t"/>
            <a:lstStyle/>
            <a:p>
              <a:pPr algn="r">
                <a:lnSpc>
                  <a:spcPts val="1620"/>
                </a:lnSpc>
              </a:pPr>
              <a:r>
                <a:rPr lang="en-US" sz="1350">
                  <a:solidFill>
                    <a:srgbClr val="FFFFFF"/>
                  </a:solidFill>
                  <a:latin typeface="Poppins Light"/>
                  <a:ea typeface="Poppins Light"/>
                  <a:cs typeface="Poppins Light"/>
                  <a:sym typeface="Poppins Light"/>
                </a:rPr>
                <a:t>© Author. This work is licensed under Creative Commons Attribution 4.0 International</a:t>
              </a:r>
            </a:p>
          </p:txBody>
        </p:sp>
      </p:grpSp>
      <p:grpSp>
        <p:nvGrpSpPr>
          <p:cNvPr id="12" name="Group 12"/>
          <p:cNvGrpSpPr/>
          <p:nvPr/>
        </p:nvGrpSpPr>
        <p:grpSpPr>
          <a:xfrm>
            <a:off x="17323594" y="9544692"/>
            <a:ext cx="491993" cy="346248"/>
            <a:chOff x="0" y="0"/>
            <a:chExt cx="655990" cy="461664"/>
          </a:xfrm>
        </p:grpSpPr>
        <p:sp>
          <p:nvSpPr>
            <p:cNvPr id="13" name="Freeform 13"/>
            <p:cNvSpPr/>
            <p:nvPr/>
          </p:nvSpPr>
          <p:spPr>
            <a:xfrm>
              <a:off x="0" y="0"/>
              <a:ext cx="655990" cy="461664"/>
            </a:xfrm>
            <a:custGeom>
              <a:avLst/>
              <a:gdLst/>
              <a:ahLst/>
              <a:cxnLst/>
              <a:rect l="l" t="t" r="r" b="b"/>
              <a:pathLst>
                <a:path w="655990" h="461664">
                  <a:moveTo>
                    <a:pt x="0" y="0"/>
                  </a:moveTo>
                  <a:lnTo>
                    <a:pt x="655990" y="0"/>
                  </a:lnTo>
                  <a:lnTo>
                    <a:pt x="655990" y="461664"/>
                  </a:lnTo>
                  <a:lnTo>
                    <a:pt x="0" y="461664"/>
                  </a:lnTo>
                  <a:close/>
                </a:path>
              </a:pathLst>
            </a:custGeom>
            <a:solidFill>
              <a:srgbClr val="000000">
                <a:alpha val="0"/>
              </a:srgbClr>
            </a:solidFill>
          </p:spPr>
          <p:txBody>
            <a:bodyPr/>
            <a:lstStyle/>
            <a:p>
              <a:endParaRPr lang="en-US"/>
            </a:p>
          </p:txBody>
        </p:sp>
        <p:sp>
          <p:nvSpPr>
            <p:cNvPr id="14" name="TextBox 14"/>
            <p:cNvSpPr txBox="1"/>
            <p:nvPr/>
          </p:nvSpPr>
          <p:spPr>
            <a:xfrm>
              <a:off x="0" y="-9525"/>
              <a:ext cx="655990" cy="471189"/>
            </a:xfrm>
            <a:prstGeom prst="rect">
              <a:avLst/>
            </a:prstGeom>
          </p:spPr>
          <p:txBody>
            <a:bodyPr lIns="0" tIns="0" rIns="0" bIns="0" rtlCol="0" anchor="t"/>
            <a:lstStyle/>
            <a:p>
              <a:pPr algn="r">
                <a:lnSpc>
                  <a:spcPts val="1620"/>
                </a:lnSpc>
              </a:pPr>
              <a:r>
                <a:rPr lang="en-US" sz="1350">
                  <a:solidFill>
                    <a:srgbClr val="FFFFFF"/>
                  </a:solidFill>
                  <a:latin typeface="Barlow"/>
                  <a:ea typeface="Barlow"/>
                  <a:cs typeface="Barlow"/>
                  <a:sym typeface="Barlow"/>
                </a:rPr>
                <a:t>38</a:t>
              </a:r>
            </a:p>
          </p:txBody>
        </p:sp>
      </p:grpSp>
      <p:grpSp>
        <p:nvGrpSpPr>
          <p:cNvPr id="15" name="Group 15"/>
          <p:cNvGrpSpPr/>
          <p:nvPr/>
        </p:nvGrpSpPr>
        <p:grpSpPr>
          <a:xfrm>
            <a:off x="1164724" y="3627373"/>
            <a:ext cx="16777341" cy="3367612"/>
            <a:chOff x="0" y="0"/>
            <a:chExt cx="22369788" cy="4490149"/>
          </a:xfrm>
        </p:grpSpPr>
        <p:sp>
          <p:nvSpPr>
            <p:cNvPr id="16" name="Freeform 16"/>
            <p:cNvSpPr/>
            <p:nvPr/>
          </p:nvSpPr>
          <p:spPr>
            <a:xfrm>
              <a:off x="0" y="0"/>
              <a:ext cx="22369788" cy="4490149"/>
            </a:xfrm>
            <a:custGeom>
              <a:avLst/>
              <a:gdLst/>
              <a:ahLst/>
              <a:cxnLst/>
              <a:rect l="l" t="t" r="r" b="b"/>
              <a:pathLst>
                <a:path w="22369788" h="4490149">
                  <a:moveTo>
                    <a:pt x="0" y="0"/>
                  </a:moveTo>
                  <a:lnTo>
                    <a:pt x="22369788" y="0"/>
                  </a:lnTo>
                  <a:lnTo>
                    <a:pt x="22369788" y="4490149"/>
                  </a:lnTo>
                  <a:lnTo>
                    <a:pt x="0" y="4490149"/>
                  </a:lnTo>
                  <a:close/>
                </a:path>
              </a:pathLst>
            </a:custGeom>
            <a:solidFill>
              <a:srgbClr val="000000">
                <a:alpha val="0"/>
              </a:srgbClr>
            </a:solidFill>
          </p:spPr>
          <p:txBody>
            <a:bodyPr/>
            <a:lstStyle/>
            <a:p>
              <a:endParaRPr lang="en-US"/>
            </a:p>
          </p:txBody>
        </p:sp>
        <p:sp>
          <p:nvSpPr>
            <p:cNvPr id="17" name="TextBox 17"/>
            <p:cNvSpPr txBox="1"/>
            <p:nvPr/>
          </p:nvSpPr>
          <p:spPr>
            <a:xfrm>
              <a:off x="0" y="-171450"/>
              <a:ext cx="22369788" cy="4661599"/>
            </a:xfrm>
            <a:prstGeom prst="rect">
              <a:avLst/>
            </a:prstGeom>
          </p:spPr>
          <p:txBody>
            <a:bodyPr lIns="0" tIns="0" rIns="0" bIns="0" rtlCol="0" anchor="ctr"/>
            <a:lstStyle/>
            <a:p>
              <a:pPr marL="626120" lvl="1" indent="-313060" algn="l">
                <a:lnSpc>
                  <a:spcPts val="4611"/>
                </a:lnSpc>
                <a:buAutoNum type="arabicPeriod"/>
              </a:pPr>
              <a:r>
                <a:rPr lang="en-US" sz="2900" b="1">
                  <a:solidFill>
                    <a:srgbClr val="FFFFFF"/>
                  </a:solidFill>
                  <a:latin typeface="Arial Bold"/>
                  <a:ea typeface="Arial Bold"/>
                  <a:cs typeface="Arial Bold"/>
                  <a:sym typeface="Arial Bold"/>
                </a:rPr>
                <a:t>Model outputs can change in significant and unpredictable ways and are not appropriate where consistent accuracy and understanding of intent is needed but cannot be ascertained.</a:t>
              </a:r>
            </a:p>
            <a:p>
              <a:pPr marL="626120" lvl="1" indent="-313060" algn="l">
                <a:lnSpc>
                  <a:spcPts val="4611"/>
                </a:lnSpc>
                <a:buAutoNum type="arabicPeriod"/>
              </a:pPr>
              <a:r>
                <a:rPr lang="en-US" sz="2900" b="1">
                  <a:solidFill>
                    <a:srgbClr val="FFFFFF"/>
                  </a:solidFill>
                  <a:latin typeface="Arial Bold"/>
                  <a:ea typeface="Arial Bold"/>
                  <a:cs typeface="Arial Bold"/>
                  <a:sym typeface="Arial Bold"/>
                </a:rPr>
                <a:t>Don’t generate security authentication or authorization decisions, or make security recommendations like suggesting IAM policies. </a:t>
              </a:r>
            </a:p>
            <a:p>
              <a:pPr algn="l">
                <a:lnSpc>
                  <a:spcPts val="3480"/>
                </a:lnSpc>
              </a:pPr>
              <a:endParaRPr lang="en-US" sz="2900" b="1">
                <a:solidFill>
                  <a:srgbClr val="FFFFFF"/>
                </a:solidFill>
                <a:latin typeface="Arial Bold"/>
                <a:ea typeface="Arial Bold"/>
                <a:cs typeface="Arial Bold"/>
                <a:sym typeface="Arial Bold"/>
              </a:endParaRPr>
            </a:p>
          </p:txBody>
        </p:sp>
      </p:grpSp>
      <p:grpSp>
        <p:nvGrpSpPr>
          <p:cNvPr id="18" name="Group 18"/>
          <p:cNvGrpSpPr/>
          <p:nvPr/>
        </p:nvGrpSpPr>
        <p:grpSpPr>
          <a:xfrm>
            <a:off x="1105598" y="880041"/>
            <a:ext cx="16119987" cy="670898"/>
            <a:chOff x="0" y="0"/>
            <a:chExt cx="21493316" cy="894531"/>
          </a:xfrm>
        </p:grpSpPr>
        <p:sp>
          <p:nvSpPr>
            <p:cNvPr id="19" name="Freeform 19"/>
            <p:cNvSpPr/>
            <p:nvPr/>
          </p:nvSpPr>
          <p:spPr>
            <a:xfrm>
              <a:off x="0" y="0"/>
              <a:ext cx="21493316" cy="894531"/>
            </a:xfrm>
            <a:custGeom>
              <a:avLst/>
              <a:gdLst/>
              <a:ahLst/>
              <a:cxnLst/>
              <a:rect l="l" t="t" r="r" b="b"/>
              <a:pathLst>
                <a:path w="21493316" h="894531">
                  <a:moveTo>
                    <a:pt x="0" y="0"/>
                  </a:moveTo>
                  <a:lnTo>
                    <a:pt x="21493316" y="0"/>
                  </a:lnTo>
                  <a:lnTo>
                    <a:pt x="21493316" y="894531"/>
                  </a:lnTo>
                  <a:lnTo>
                    <a:pt x="0" y="894531"/>
                  </a:lnTo>
                  <a:close/>
                </a:path>
              </a:pathLst>
            </a:custGeom>
            <a:solidFill>
              <a:srgbClr val="000000">
                <a:alpha val="0"/>
              </a:srgbClr>
            </a:solidFill>
          </p:spPr>
          <p:txBody>
            <a:bodyPr/>
            <a:lstStyle/>
            <a:p>
              <a:endParaRPr lang="en-US"/>
            </a:p>
          </p:txBody>
        </p:sp>
        <p:sp>
          <p:nvSpPr>
            <p:cNvPr id="20" name="TextBox 20"/>
            <p:cNvSpPr txBox="1"/>
            <p:nvPr/>
          </p:nvSpPr>
          <p:spPr>
            <a:xfrm>
              <a:off x="0" y="-28575"/>
              <a:ext cx="21493316" cy="923106"/>
            </a:xfrm>
            <a:prstGeom prst="rect">
              <a:avLst/>
            </a:prstGeom>
          </p:spPr>
          <p:txBody>
            <a:bodyPr lIns="0" tIns="0" rIns="0" bIns="0" rtlCol="0" anchor="t"/>
            <a:lstStyle/>
            <a:p>
              <a:pPr algn="l">
                <a:lnSpc>
                  <a:spcPts val="3240"/>
                </a:lnSpc>
              </a:pPr>
              <a:r>
                <a:rPr lang="en-US" sz="2700">
                  <a:solidFill>
                    <a:srgbClr val="5AE0A7"/>
                  </a:solidFill>
                  <a:latin typeface="Poppins Light"/>
                  <a:ea typeface="Poppins Light"/>
                  <a:cs typeface="Poppins Light"/>
                  <a:sym typeface="Poppins Light"/>
                </a:rPr>
                <a:t>General Mitigations</a:t>
              </a: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Blurred Star Light Blue"/>
          <p:cNvSpPr/>
          <p:nvPr/>
        </p:nvSpPr>
        <p:spPr>
          <a:xfrm>
            <a:off x="3803626" y="-4114800"/>
            <a:ext cx="8473205" cy="8229600"/>
          </a:xfrm>
          <a:custGeom>
            <a:avLst/>
            <a:gdLst/>
            <a:ahLst/>
            <a:cxnLst/>
            <a:rect l="l" t="t" r="r" b="b"/>
            <a:pathLst>
              <a:path w="8473205" h="8229600">
                <a:moveTo>
                  <a:pt x="0" y="0"/>
                </a:moveTo>
                <a:lnTo>
                  <a:pt x="8473204" y="0"/>
                </a:lnTo>
                <a:lnTo>
                  <a:pt x="8473204" y="8229600"/>
                </a:lnTo>
                <a:lnTo>
                  <a:pt x="0" y="8229600"/>
                </a:lnTo>
                <a:lnTo>
                  <a:pt x="0" y="0"/>
                </a:lnTo>
                <a:close/>
              </a:path>
            </a:pathLst>
          </a:custGeom>
          <a:blipFill>
            <a:blip r:embed="rId3"/>
            <a:stretch>
              <a:fillRect/>
            </a:stretch>
          </a:blipFill>
        </p:spPr>
        <p:txBody>
          <a:bodyPr/>
          <a:lstStyle/>
          <a:p>
            <a:endParaRPr lang="en-US"/>
          </a:p>
        </p:txBody>
      </p:sp>
      <p:sp>
        <p:nvSpPr>
          <p:cNvPr id="3" name="Freeform 3" descr="abstract technology futuristic"/>
          <p:cNvSpPr/>
          <p:nvPr/>
        </p:nvSpPr>
        <p:spPr>
          <a:xfrm>
            <a:off x="12276830" y="8960816"/>
            <a:ext cx="6432087" cy="594968"/>
          </a:xfrm>
          <a:custGeom>
            <a:avLst/>
            <a:gdLst/>
            <a:ahLst/>
            <a:cxnLst/>
            <a:rect l="l" t="t" r="r" b="b"/>
            <a:pathLst>
              <a:path w="6432087" h="594968">
                <a:moveTo>
                  <a:pt x="0" y="0"/>
                </a:moveTo>
                <a:lnTo>
                  <a:pt x="6432087" y="0"/>
                </a:lnTo>
                <a:lnTo>
                  <a:pt x="6432087" y="594968"/>
                </a:lnTo>
                <a:lnTo>
                  <a:pt x="0" y="5949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105596" y="1434039"/>
            <a:ext cx="16119987" cy="1120968"/>
            <a:chOff x="0" y="0"/>
            <a:chExt cx="21493316" cy="1494624"/>
          </a:xfrm>
        </p:grpSpPr>
        <p:sp>
          <p:nvSpPr>
            <p:cNvPr id="5" name="Freeform 5"/>
            <p:cNvSpPr/>
            <p:nvPr/>
          </p:nvSpPr>
          <p:spPr>
            <a:xfrm>
              <a:off x="0" y="0"/>
              <a:ext cx="21493316" cy="1494624"/>
            </a:xfrm>
            <a:custGeom>
              <a:avLst/>
              <a:gdLst/>
              <a:ahLst/>
              <a:cxnLst/>
              <a:rect l="l" t="t" r="r" b="b"/>
              <a:pathLst>
                <a:path w="21493316" h="1494624">
                  <a:moveTo>
                    <a:pt x="0" y="0"/>
                  </a:moveTo>
                  <a:lnTo>
                    <a:pt x="21493316" y="0"/>
                  </a:lnTo>
                  <a:lnTo>
                    <a:pt x="21493316" y="1494624"/>
                  </a:lnTo>
                  <a:lnTo>
                    <a:pt x="0" y="1494624"/>
                  </a:lnTo>
                  <a:close/>
                </a:path>
              </a:pathLst>
            </a:custGeom>
            <a:solidFill>
              <a:srgbClr val="000000">
                <a:alpha val="0"/>
              </a:srgbClr>
            </a:solidFill>
          </p:spPr>
          <p:txBody>
            <a:bodyPr/>
            <a:lstStyle/>
            <a:p>
              <a:endParaRPr lang="en-US"/>
            </a:p>
          </p:txBody>
        </p:sp>
        <p:sp>
          <p:nvSpPr>
            <p:cNvPr id="6" name="TextBox 6"/>
            <p:cNvSpPr txBox="1"/>
            <p:nvPr/>
          </p:nvSpPr>
          <p:spPr>
            <a:xfrm>
              <a:off x="0" y="-19050"/>
              <a:ext cx="21493316" cy="1513674"/>
            </a:xfrm>
            <a:prstGeom prst="rect">
              <a:avLst/>
            </a:prstGeom>
          </p:spPr>
          <p:txBody>
            <a:bodyPr lIns="0" tIns="0" rIns="0" bIns="0" rtlCol="0" anchor="t"/>
            <a:lstStyle/>
            <a:p>
              <a:pPr algn="l">
                <a:lnSpc>
                  <a:spcPts val="7200"/>
                </a:lnSpc>
              </a:pPr>
              <a:r>
                <a:rPr lang="en-US" sz="6000" b="1">
                  <a:solidFill>
                    <a:srgbClr val="FFFFFF"/>
                  </a:solidFill>
                  <a:latin typeface="Barlow Bold"/>
                  <a:ea typeface="Barlow Bold"/>
                  <a:cs typeface="Barlow Bold"/>
                  <a:sym typeface="Barlow Bold"/>
                </a:rPr>
                <a:t>Conclusion</a:t>
              </a:r>
            </a:p>
          </p:txBody>
        </p:sp>
      </p:grpSp>
      <p:grpSp>
        <p:nvGrpSpPr>
          <p:cNvPr id="7" name="Group 7"/>
          <p:cNvGrpSpPr/>
          <p:nvPr/>
        </p:nvGrpSpPr>
        <p:grpSpPr>
          <a:xfrm>
            <a:off x="1105596" y="2681766"/>
            <a:ext cx="410766" cy="79125"/>
            <a:chOff x="0" y="0"/>
            <a:chExt cx="547688" cy="105500"/>
          </a:xfrm>
        </p:grpSpPr>
        <p:sp>
          <p:nvSpPr>
            <p:cNvPr id="8" name="Freeform 8"/>
            <p:cNvSpPr/>
            <p:nvPr/>
          </p:nvSpPr>
          <p:spPr>
            <a:xfrm>
              <a:off x="0" y="0"/>
              <a:ext cx="547751" cy="105537"/>
            </a:xfrm>
            <a:custGeom>
              <a:avLst/>
              <a:gdLst/>
              <a:ahLst/>
              <a:cxnLst/>
              <a:rect l="l" t="t" r="r" b="b"/>
              <a:pathLst>
                <a:path w="547751" h="105537">
                  <a:moveTo>
                    <a:pt x="0" y="0"/>
                  </a:moveTo>
                  <a:lnTo>
                    <a:pt x="547751" y="0"/>
                  </a:lnTo>
                  <a:lnTo>
                    <a:pt x="547751" y="105537"/>
                  </a:lnTo>
                  <a:lnTo>
                    <a:pt x="0" y="105537"/>
                  </a:lnTo>
                  <a:close/>
                </a:path>
              </a:pathLst>
            </a:custGeom>
            <a:solidFill>
              <a:srgbClr val="FFFFFF"/>
            </a:solidFill>
          </p:spPr>
          <p:txBody>
            <a:bodyPr/>
            <a:lstStyle/>
            <a:p>
              <a:endParaRPr lang="en-US"/>
            </a:p>
          </p:txBody>
        </p:sp>
      </p:grpSp>
      <p:grpSp>
        <p:nvGrpSpPr>
          <p:cNvPr id="9" name="Group 9"/>
          <p:cNvGrpSpPr/>
          <p:nvPr/>
        </p:nvGrpSpPr>
        <p:grpSpPr>
          <a:xfrm>
            <a:off x="9144000" y="9544692"/>
            <a:ext cx="8081585" cy="346248"/>
            <a:chOff x="0" y="0"/>
            <a:chExt cx="10775446" cy="461664"/>
          </a:xfrm>
        </p:grpSpPr>
        <p:sp>
          <p:nvSpPr>
            <p:cNvPr id="10" name="Freeform 10"/>
            <p:cNvSpPr/>
            <p:nvPr/>
          </p:nvSpPr>
          <p:spPr>
            <a:xfrm>
              <a:off x="0" y="0"/>
              <a:ext cx="10775446" cy="461664"/>
            </a:xfrm>
            <a:custGeom>
              <a:avLst/>
              <a:gdLst/>
              <a:ahLst/>
              <a:cxnLst/>
              <a:rect l="l" t="t" r="r" b="b"/>
              <a:pathLst>
                <a:path w="10775446" h="461664">
                  <a:moveTo>
                    <a:pt x="0" y="0"/>
                  </a:moveTo>
                  <a:lnTo>
                    <a:pt x="10775446" y="0"/>
                  </a:lnTo>
                  <a:lnTo>
                    <a:pt x="10775446" y="461664"/>
                  </a:lnTo>
                  <a:lnTo>
                    <a:pt x="0" y="461664"/>
                  </a:lnTo>
                  <a:close/>
                </a:path>
              </a:pathLst>
            </a:custGeom>
            <a:solidFill>
              <a:srgbClr val="000000">
                <a:alpha val="0"/>
              </a:srgbClr>
            </a:solidFill>
          </p:spPr>
          <p:txBody>
            <a:bodyPr/>
            <a:lstStyle/>
            <a:p>
              <a:endParaRPr lang="en-US"/>
            </a:p>
          </p:txBody>
        </p:sp>
        <p:sp>
          <p:nvSpPr>
            <p:cNvPr id="11" name="TextBox 11"/>
            <p:cNvSpPr txBox="1"/>
            <p:nvPr/>
          </p:nvSpPr>
          <p:spPr>
            <a:xfrm>
              <a:off x="0" y="-19050"/>
              <a:ext cx="10775446" cy="480714"/>
            </a:xfrm>
            <a:prstGeom prst="rect">
              <a:avLst/>
            </a:prstGeom>
          </p:spPr>
          <p:txBody>
            <a:bodyPr lIns="0" tIns="0" rIns="0" bIns="0" rtlCol="0" anchor="t"/>
            <a:lstStyle/>
            <a:p>
              <a:pPr algn="r">
                <a:lnSpc>
                  <a:spcPts val="1620"/>
                </a:lnSpc>
              </a:pPr>
              <a:r>
                <a:rPr lang="en-US" sz="1350">
                  <a:solidFill>
                    <a:srgbClr val="FFFFFF"/>
                  </a:solidFill>
                  <a:latin typeface="Poppins Light"/>
                  <a:ea typeface="Poppins Light"/>
                  <a:cs typeface="Poppins Light"/>
                  <a:sym typeface="Poppins Light"/>
                </a:rPr>
                <a:t>© Author. This work is licensed under Creative Commons Attribution 4.0 International</a:t>
              </a:r>
            </a:p>
          </p:txBody>
        </p:sp>
      </p:grpSp>
      <p:grpSp>
        <p:nvGrpSpPr>
          <p:cNvPr id="12" name="Group 12"/>
          <p:cNvGrpSpPr/>
          <p:nvPr/>
        </p:nvGrpSpPr>
        <p:grpSpPr>
          <a:xfrm>
            <a:off x="17323594" y="9544692"/>
            <a:ext cx="491993" cy="346248"/>
            <a:chOff x="0" y="0"/>
            <a:chExt cx="655990" cy="461664"/>
          </a:xfrm>
        </p:grpSpPr>
        <p:sp>
          <p:nvSpPr>
            <p:cNvPr id="13" name="Freeform 13"/>
            <p:cNvSpPr/>
            <p:nvPr/>
          </p:nvSpPr>
          <p:spPr>
            <a:xfrm>
              <a:off x="0" y="0"/>
              <a:ext cx="655990" cy="461664"/>
            </a:xfrm>
            <a:custGeom>
              <a:avLst/>
              <a:gdLst/>
              <a:ahLst/>
              <a:cxnLst/>
              <a:rect l="l" t="t" r="r" b="b"/>
              <a:pathLst>
                <a:path w="655990" h="461664">
                  <a:moveTo>
                    <a:pt x="0" y="0"/>
                  </a:moveTo>
                  <a:lnTo>
                    <a:pt x="655990" y="0"/>
                  </a:lnTo>
                  <a:lnTo>
                    <a:pt x="655990" y="461664"/>
                  </a:lnTo>
                  <a:lnTo>
                    <a:pt x="0" y="461664"/>
                  </a:lnTo>
                  <a:close/>
                </a:path>
              </a:pathLst>
            </a:custGeom>
            <a:solidFill>
              <a:srgbClr val="000000">
                <a:alpha val="0"/>
              </a:srgbClr>
            </a:solidFill>
          </p:spPr>
          <p:txBody>
            <a:bodyPr/>
            <a:lstStyle/>
            <a:p>
              <a:endParaRPr lang="en-US"/>
            </a:p>
          </p:txBody>
        </p:sp>
        <p:sp>
          <p:nvSpPr>
            <p:cNvPr id="14" name="TextBox 14"/>
            <p:cNvSpPr txBox="1"/>
            <p:nvPr/>
          </p:nvSpPr>
          <p:spPr>
            <a:xfrm>
              <a:off x="0" y="-9525"/>
              <a:ext cx="655990" cy="471189"/>
            </a:xfrm>
            <a:prstGeom prst="rect">
              <a:avLst/>
            </a:prstGeom>
          </p:spPr>
          <p:txBody>
            <a:bodyPr lIns="0" tIns="0" rIns="0" bIns="0" rtlCol="0" anchor="t"/>
            <a:lstStyle/>
            <a:p>
              <a:pPr algn="r">
                <a:lnSpc>
                  <a:spcPts val="1620"/>
                </a:lnSpc>
              </a:pPr>
              <a:r>
                <a:rPr lang="en-US" sz="1350">
                  <a:solidFill>
                    <a:srgbClr val="FFFFFF"/>
                  </a:solidFill>
                  <a:latin typeface="Barlow"/>
                  <a:ea typeface="Barlow"/>
                  <a:cs typeface="Barlow"/>
                  <a:sym typeface="Barlow"/>
                </a:rPr>
                <a:t>38</a:t>
              </a:r>
            </a:p>
          </p:txBody>
        </p:sp>
      </p:grpSp>
      <p:grpSp>
        <p:nvGrpSpPr>
          <p:cNvPr id="15" name="Group 15"/>
          <p:cNvGrpSpPr/>
          <p:nvPr/>
        </p:nvGrpSpPr>
        <p:grpSpPr>
          <a:xfrm>
            <a:off x="1105597" y="3036781"/>
            <a:ext cx="16777341" cy="4742133"/>
            <a:chOff x="0" y="0"/>
            <a:chExt cx="22369788" cy="6322844"/>
          </a:xfrm>
        </p:grpSpPr>
        <p:sp>
          <p:nvSpPr>
            <p:cNvPr id="16" name="Freeform 16"/>
            <p:cNvSpPr/>
            <p:nvPr/>
          </p:nvSpPr>
          <p:spPr>
            <a:xfrm>
              <a:off x="0" y="0"/>
              <a:ext cx="22369788" cy="6322844"/>
            </a:xfrm>
            <a:custGeom>
              <a:avLst/>
              <a:gdLst/>
              <a:ahLst/>
              <a:cxnLst/>
              <a:rect l="l" t="t" r="r" b="b"/>
              <a:pathLst>
                <a:path w="22369788" h="6322844">
                  <a:moveTo>
                    <a:pt x="0" y="0"/>
                  </a:moveTo>
                  <a:lnTo>
                    <a:pt x="22369788" y="0"/>
                  </a:lnTo>
                  <a:lnTo>
                    <a:pt x="22369788" y="6322844"/>
                  </a:lnTo>
                  <a:lnTo>
                    <a:pt x="0" y="6322844"/>
                  </a:lnTo>
                  <a:close/>
                </a:path>
              </a:pathLst>
            </a:custGeom>
            <a:solidFill>
              <a:srgbClr val="000000">
                <a:alpha val="0"/>
              </a:srgbClr>
            </a:solidFill>
          </p:spPr>
          <p:txBody>
            <a:bodyPr/>
            <a:lstStyle/>
            <a:p>
              <a:endParaRPr lang="en-US"/>
            </a:p>
          </p:txBody>
        </p:sp>
        <p:sp>
          <p:nvSpPr>
            <p:cNvPr id="17" name="TextBox 17"/>
            <p:cNvSpPr txBox="1"/>
            <p:nvPr/>
          </p:nvSpPr>
          <p:spPr>
            <a:xfrm>
              <a:off x="0" y="-171450"/>
              <a:ext cx="22369788" cy="6494294"/>
            </a:xfrm>
            <a:prstGeom prst="rect">
              <a:avLst/>
            </a:prstGeom>
          </p:spPr>
          <p:txBody>
            <a:bodyPr lIns="0" tIns="0" rIns="0" bIns="0" rtlCol="0" anchor="ctr"/>
            <a:lstStyle/>
            <a:p>
              <a:pPr algn="l">
                <a:lnSpc>
                  <a:spcPts val="4611"/>
                </a:lnSpc>
              </a:pPr>
              <a:r>
                <a:rPr lang="en-US" sz="2900">
                  <a:solidFill>
                    <a:srgbClr val="FFFFFF"/>
                  </a:solidFill>
                  <a:latin typeface="Arial"/>
                  <a:ea typeface="Arial"/>
                  <a:cs typeface="Arial"/>
                  <a:sym typeface="Arial"/>
                </a:rPr>
                <a:t>“Agentic AI is not just another endpoint — it's a dynamic decision-maker. Our security mindset must evolve accordingly.”</a:t>
              </a:r>
            </a:p>
            <a:p>
              <a:pPr algn="l">
                <a:lnSpc>
                  <a:spcPts val="4611"/>
                </a:lnSpc>
              </a:pPr>
              <a:endParaRPr lang="en-US" sz="2900">
                <a:solidFill>
                  <a:srgbClr val="FFFFFF"/>
                </a:solidFill>
                <a:latin typeface="Arial"/>
                <a:ea typeface="Arial"/>
                <a:cs typeface="Arial"/>
                <a:sym typeface="Arial"/>
              </a:endParaRPr>
            </a:p>
            <a:p>
              <a:pPr algn="l">
                <a:lnSpc>
                  <a:spcPts val="4611"/>
                </a:lnSpc>
              </a:pPr>
              <a:r>
                <a:rPr lang="en-US" sz="2900">
                  <a:solidFill>
                    <a:srgbClr val="FFFFFF"/>
                  </a:solidFill>
                  <a:latin typeface="Arial"/>
                  <a:ea typeface="Arial"/>
                  <a:cs typeface="Arial"/>
                  <a:sym typeface="Arial"/>
                </a:rPr>
                <a:t>🔑 3 Takeaways:</a:t>
              </a:r>
            </a:p>
            <a:p>
              <a:pPr marL="539762" lvl="1" indent="-269881" algn="l">
                <a:lnSpc>
                  <a:spcPts val="3975"/>
                </a:lnSpc>
                <a:buAutoNum type="arabicPeriod"/>
              </a:pPr>
              <a:r>
                <a:rPr lang="en-US" sz="2500">
                  <a:solidFill>
                    <a:srgbClr val="FFFFFF"/>
                  </a:solidFill>
                  <a:latin typeface="Arial"/>
                  <a:ea typeface="Arial"/>
                  <a:cs typeface="Arial"/>
                  <a:sym typeface="Arial"/>
                </a:rPr>
                <a:t>Operationalize Zero Trust for AI: With frameworks like ATBMF, security becomes adaptive — not reactive.</a:t>
              </a:r>
            </a:p>
            <a:p>
              <a:pPr marL="539762" lvl="1" indent="-269881" algn="l">
                <a:lnSpc>
                  <a:spcPts val="3975"/>
                </a:lnSpc>
                <a:buAutoNum type="arabicPeriod"/>
              </a:pPr>
              <a:r>
                <a:rPr lang="en-US" sz="2500">
                  <a:solidFill>
                    <a:srgbClr val="FFFFFF"/>
                  </a:solidFill>
                  <a:latin typeface="Arial"/>
                  <a:ea typeface="Arial"/>
                  <a:cs typeface="Arial"/>
                  <a:sym typeface="Arial"/>
                </a:rPr>
                <a:t>Model the Agent, Not Just the App: Threat modeling must include reasoning, memory, tool access, and delegation logic.</a:t>
              </a:r>
            </a:p>
            <a:p>
              <a:pPr marL="539762" lvl="1" indent="-269881" algn="l">
                <a:lnSpc>
                  <a:spcPts val="3975"/>
                </a:lnSpc>
                <a:buAutoNum type="arabicPeriod"/>
              </a:pPr>
              <a:r>
                <a:rPr lang="en-US" sz="2500">
                  <a:solidFill>
                    <a:srgbClr val="FFFFFF"/>
                  </a:solidFill>
                  <a:latin typeface="Arial"/>
                  <a:ea typeface="Arial"/>
                  <a:cs typeface="Arial"/>
                  <a:sym typeface="Arial"/>
                </a:rPr>
                <a:t>By using Zero Trust principals, you can move fast - making security, leadership and Dev happy 🙂 </a:t>
              </a:r>
            </a:p>
            <a:p>
              <a:pPr algn="l">
                <a:lnSpc>
                  <a:spcPts val="3000"/>
                </a:lnSpc>
              </a:pPr>
              <a:endParaRPr lang="en-US" sz="2500">
                <a:solidFill>
                  <a:srgbClr val="FFFFFF"/>
                </a:solidFill>
                <a:latin typeface="Arial"/>
                <a:ea typeface="Arial"/>
                <a:cs typeface="Arial"/>
                <a:sym typeface="Arial"/>
              </a:endParaRPr>
            </a:p>
          </p:txBody>
        </p:sp>
      </p:grpSp>
      <p:grpSp>
        <p:nvGrpSpPr>
          <p:cNvPr id="18" name="Group 18"/>
          <p:cNvGrpSpPr/>
          <p:nvPr/>
        </p:nvGrpSpPr>
        <p:grpSpPr>
          <a:xfrm>
            <a:off x="1105598" y="880041"/>
            <a:ext cx="16119987" cy="670898"/>
            <a:chOff x="0" y="0"/>
            <a:chExt cx="21493316" cy="894531"/>
          </a:xfrm>
        </p:grpSpPr>
        <p:sp>
          <p:nvSpPr>
            <p:cNvPr id="19" name="Freeform 19"/>
            <p:cNvSpPr/>
            <p:nvPr/>
          </p:nvSpPr>
          <p:spPr>
            <a:xfrm>
              <a:off x="0" y="0"/>
              <a:ext cx="21493316" cy="894531"/>
            </a:xfrm>
            <a:custGeom>
              <a:avLst/>
              <a:gdLst/>
              <a:ahLst/>
              <a:cxnLst/>
              <a:rect l="l" t="t" r="r" b="b"/>
              <a:pathLst>
                <a:path w="21493316" h="894531">
                  <a:moveTo>
                    <a:pt x="0" y="0"/>
                  </a:moveTo>
                  <a:lnTo>
                    <a:pt x="21493316" y="0"/>
                  </a:lnTo>
                  <a:lnTo>
                    <a:pt x="21493316" y="894531"/>
                  </a:lnTo>
                  <a:lnTo>
                    <a:pt x="0" y="894531"/>
                  </a:lnTo>
                  <a:close/>
                </a:path>
              </a:pathLst>
            </a:custGeom>
            <a:solidFill>
              <a:srgbClr val="000000">
                <a:alpha val="0"/>
              </a:srgbClr>
            </a:solidFill>
          </p:spPr>
          <p:txBody>
            <a:bodyPr/>
            <a:lstStyle/>
            <a:p>
              <a:endParaRPr lang="en-US"/>
            </a:p>
          </p:txBody>
        </p:sp>
        <p:sp>
          <p:nvSpPr>
            <p:cNvPr id="20" name="TextBox 20"/>
            <p:cNvSpPr txBox="1"/>
            <p:nvPr/>
          </p:nvSpPr>
          <p:spPr>
            <a:xfrm>
              <a:off x="0" y="-28575"/>
              <a:ext cx="21493316" cy="923106"/>
            </a:xfrm>
            <a:prstGeom prst="rect">
              <a:avLst/>
            </a:prstGeom>
          </p:spPr>
          <p:txBody>
            <a:bodyPr lIns="0" tIns="0" rIns="0" bIns="0" rtlCol="0" anchor="t"/>
            <a:lstStyle/>
            <a:p>
              <a:pPr algn="l">
                <a:lnSpc>
                  <a:spcPts val="3240"/>
                </a:lnSpc>
              </a:pPr>
              <a:r>
                <a:rPr lang="en-US" sz="2700">
                  <a:solidFill>
                    <a:srgbClr val="5AE0A7"/>
                  </a:solidFill>
                  <a:latin typeface="Poppins Light"/>
                  <a:ea typeface="Poppins Light"/>
                  <a:cs typeface="Poppins Light"/>
                  <a:sym typeface="Poppins Light"/>
                </a:rPr>
                <a:t>General Mitigations</a:t>
              </a: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Blurred Star Light Blue"/>
          <p:cNvSpPr/>
          <p:nvPr/>
        </p:nvSpPr>
        <p:spPr>
          <a:xfrm>
            <a:off x="3803626" y="-4114800"/>
            <a:ext cx="8473205" cy="8229600"/>
          </a:xfrm>
          <a:custGeom>
            <a:avLst/>
            <a:gdLst/>
            <a:ahLst/>
            <a:cxnLst/>
            <a:rect l="l" t="t" r="r" b="b"/>
            <a:pathLst>
              <a:path w="8473205" h="8229600">
                <a:moveTo>
                  <a:pt x="0" y="0"/>
                </a:moveTo>
                <a:lnTo>
                  <a:pt x="8473204" y="0"/>
                </a:lnTo>
                <a:lnTo>
                  <a:pt x="8473204" y="8229600"/>
                </a:lnTo>
                <a:lnTo>
                  <a:pt x="0" y="8229600"/>
                </a:lnTo>
                <a:lnTo>
                  <a:pt x="0" y="0"/>
                </a:lnTo>
                <a:close/>
              </a:path>
            </a:pathLst>
          </a:custGeom>
          <a:blipFill>
            <a:blip r:embed="rId3"/>
            <a:stretch>
              <a:fillRect/>
            </a:stretch>
          </a:blipFill>
        </p:spPr>
        <p:txBody>
          <a:bodyPr/>
          <a:lstStyle/>
          <a:p>
            <a:endParaRPr lang="en-US"/>
          </a:p>
        </p:txBody>
      </p:sp>
      <p:sp>
        <p:nvSpPr>
          <p:cNvPr id="3" name="Freeform 3" descr="abstract technology futuristic"/>
          <p:cNvSpPr/>
          <p:nvPr/>
        </p:nvSpPr>
        <p:spPr>
          <a:xfrm>
            <a:off x="12276830" y="8960816"/>
            <a:ext cx="6432087" cy="594968"/>
          </a:xfrm>
          <a:custGeom>
            <a:avLst/>
            <a:gdLst/>
            <a:ahLst/>
            <a:cxnLst/>
            <a:rect l="l" t="t" r="r" b="b"/>
            <a:pathLst>
              <a:path w="6432087" h="594968">
                <a:moveTo>
                  <a:pt x="0" y="0"/>
                </a:moveTo>
                <a:lnTo>
                  <a:pt x="6432087" y="0"/>
                </a:lnTo>
                <a:lnTo>
                  <a:pt x="6432087" y="594968"/>
                </a:lnTo>
                <a:lnTo>
                  <a:pt x="0" y="5949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105596" y="1434039"/>
            <a:ext cx="16119987" cy="1120968"/>
            <a:chOff x="0" y="0"/>
            <a:chExt cx="21493316" cy="1494624"/>
          </a:xfrm>
        </p:grpSpPr>
        <p:sp>
          <p:nvSpPr>
            <p:cNvPr id="5" name="Freeform 5"/>
            <p:cNvSpPr/>
            <p:nvPr/>
          </p:nvSpPr>
          <p:spPr>
            <a:xfrm>
              <a:off x="0" y="0"/>
              <a:ext cx="21493316" cy="1494624"/>
            </a:xfrm>
            <a:custGeom>
              <a:avLst/>
              <a:gdLst/>
              <a:ahLst/>
              <a:cxnLst/>
              <a:rect l="l" t="t" r="r" b="b"/>
              <a:pathLst>
                <a:path w="21493316" h="1494624">
                  <a:moveTo>
                    <a:pt x="0" y="0"/>
                  </a:moveTo>
                  <a:lnTo>
                    <a:pt x="21493316" y="0"/>
                  </a:lnTo>
                  <a:lnTo>
                    <a:pt x="21493316" y="1494624"/>
                  </a:lnTo>
                  <a:lnTo>
                    <a:pt x="0" y="1494624"/>
                  </a:lnTo>
                  <a:close/>
                </a:path>
              </a:pathLst>
            </a:custGeom>
            <a:solidFill>
              <a:srgbClr val="000000">
                <a:alpha val="0"/>
              </a:srgbClr>
            </a:solidFill>
          </p:spPr>
          <p:txBody>
            <a:bodyPr/>
            <a:lstStyle/>
            <a:p>
              <a:endParaRPr lang="en-US"/>
            </a:p>
          </p:txBody>
        </p:sp>
        <p:sp>
          <p:nvSpPr>
            <p:cNvPr id="6" name="TextBox 6"/>
            <p:cNvSpPr txBox="1"/>
            <p:nvPr/>
          </p:nvSpPr>
          <p:spPr>
            <a:xfrm>
              <a:off x="0" y="-19050"/>
              <a:ext cx="21493316" cy="1513674"/>
            </a:xfrm>
            <a:prstGeom prst="rect">
              <a:avLst/>
            </a:prstGeom>
          </p:spPr>
          <p:txBody>
            <a:bodyPr lIns="0" tIns="0" rIns="0" bIns="0" rtlCol="0" anchor="t"/>
            <a:lstStyle/>
            <a:p>
              <a:pPr algn="l">
                <a:lnSpc>
                  <a:spcPts val="7200"/>
                </a:lnSpc>
              </a:pPr>
              <a:r>
                <a:rPr lang="en-US" sz="6000" b="1">
                  <a:solidFill>
                    <a:srgbClr val="FFFFFF"/>
                  </a:solidFill>
                  <a:latin typeface="Barlow Bold"/>
                  <a:ea typeface="Barlow Bold"/>
                  <a:cs typeface="Barlow Bold"/>
                  <a:sym typeface="Barlow Bold"/>
                </a:rPr>
                <a:t>📣 Call to Action</a:t>
              </a:r>
            </a:p>
          </p:txBody>
        </p:sp>
      </p:grpSp>
      <p:grpSp>
        <p:nvGrpSpPr>
          <p:cNvPr id="7" name="Group 7"/>
          <p:cNvGrpSpPr/>
          <p:nvPr/>
        </p:nvGrpSpPr>
        <p:grpSpPr>
          <a:xfrm>
            <a:off x="1105596" y="2681766"/>
            <a:ext cx="410766" cy="79125"/>
            <a:chOff x="0" y="0"/>
            <a:chExt cx="547688" cy="105500"/>
          </a:xfrm>
        </p:grpSpPr>
        <p:sp>
          <p:nvSpPr>
            <p:cNvPr id="8" name="Freeform 8"/>
            <p:cNvSpPr/>
            <p:nvPr/>
          </p:nvSpPr>
          <p:spPr>
            <a:xfrm>
              <a:off x="0" y="0"/>
              <a:ext cx="547751" cy="105537"/>
            </a:xfrm>
            <a:custGeom>
              <a:avLst/>
              <a:gdLst/>
              <a:ahLst/>
              <a:cxnLst/>
              <a:rect l="l" t="t" r="r" b="b"/>
              <a:pathLst>
                <a:path w="547751" h="105537">
                  <a:moveTo>
                    <a:pt x="0" y="0"/>
                  </a:moveTo>
                  <a:lnTo>
                    <a:pt x="547751" y="0"/>
                  </a:lnTo>
                  <a:lnTo>
                    <a:pt x="547751" y="105537"/>
                  </a:lnTo>
                  <a:lnTo>
                    <a:pt x="0" y="105537"/>
                  </a:lnTo>
                  <a:close/>
                </a:path>
              </a:pathLst>
            </a:custGeom>
            <a:solidFill>
              <a:srgbClr val="FFFFFF"/>
            </a:solidFill>
          </p:spPr>
          <p:txBody>
            <a:bodyPr/>
            <a:lstStyle/>
            <a:p>
              <a:endParaRPr lang="en-US"/>
            </a:p>
          </p:txBody>
        </p:sp>
      </p:grpSp>
      <p:grpSp>
        <p:nvGrpSpPr>
          <p:cNvPr id="9" name="Group 9"/>
          <p:cNvGrpSpPr/>
          <p:nvPr/>
        </p:nvGrpSpPr>
        <p:grpSpPr>
          <a:xfrm>
            <a:off x="9144000" y="9544692"/>
            <a:ext cx="8081585" cy="346248"/>
            <a:chOff x="0" y="0"/>
            <a:chExt cx="10775446" cy="461664"/>
          </a:xfrm>
        </p:grpSpPr>
        <p:sp>
          <p:nvSpPr>
            <p:cNvPr id="10" name="Freeform 10"/>
            <p:cNvSpPr/>
            <p:nvPr/>
          </p:nvSpPr>
          <p:spPr>
            <a:xfrm>
              <a:off x="0" y="0"/>
              <a:ext cx="10775446" cy="461664"/>
            </a:xfrm>
            <a:custGeom>
              <a:avLst/>
              <a:gdLst/>
              <a:ahLst/>
              <a:cxnLst/>
              <a:rect l="l" t="t" r="r" b="b"/>
              <a:pathLst>
                <a:path w="10775446" h="461664">
                  <a:moveTo>
                    <a:pt x="0" y="0"/>
                  </a:moveTo>
                  <a:lnTo>
                    <a:pt x="10775446" y="0"/>
                  </a:lnTo>
                  <a:lnTo>
                    <a:pt x="10775446" y="461664"/>
                  </a:lnTo>
                  <a:lnTo>
                    <a:pt x="0" y="461664"/>
                  </a:lnTo>
                  <a:close/>
                </a:path>
              </a:pathLst>
            </a:custGeom>
            <a:solidFill>
              <a:srgbClr val="000000">
                <a:alpha val="0"/>
              </a:srgbClr>
            </a:solidFill>
          </p:spPr>
          <p:txBody>
            <a:bodyPr/>
            <a:lstStyle/>
            <a:p>
              <a:endParaRPr lang="en-US"/>
            </a:p>
          </p:txBody>
        </p:sp>
        <p:sp>
          <p:nvSpPr>
            <p:cNvPr id="11" name="TextBox 11"/>
            <p:cNvSpPr txBox="1"/>
            <p:nvPr/>
          </p:nvSpPr>
          <p:spPr>
            <a:xfrm>
              <a:off x="0" y="-19050"/>
              <a:ext cx="10775446" cy="480714"/>
            </a:xfrm>
            <a:prstGeom prst="rect">
              <a:avLst/>
            </a:prstGeom>
          </p:spPr>
          <p:txBody>
            <a:bodyPr lIns="0" tIns="0" rIns="0" bIns="0" rtlCol="0" anchor="t"/>
            <a:lstStyle/>
            <a:p>
              <a:pPr algn="r">
                <a:lnSpc>
                  <a:spcPts val="1620"/>
                </a:lnSpc>
              </a:pPr>
              <a:r>
                <a:rPr lang="en-US" sz="1350">
                  <a:solidFill>
                    <a:srgbClr val="FFFFFF"/>
                  </a:solidFill>
                  <a:latin typeface="Poppins Light"/>
                  <a:ea typeface="Poppins Light"/>
                  <a:cs typeface="Poppins Light"/>
                  <a:sym typeface="Poppins Light"/>
                </a:rPr>
                <a:t>© Author. This work is licensed under Creative Commons Attribution 4.0 International</a:t>
              </a:r>
            </a:p>
          </p:txBody>
        </p:sp>
      </p:grpSp>
      <p:grpSp>
        <p:nvGrpSpPr>
          <p:cNvPr id="12" name="Group 12"/>
          <p:cNvGrpSpPr/>
          <p:nvPr/>
        </p:nvGrpSpPr>
        <p:grpSpPr>
          <a:xfrm>
            <a:off x="17323594" y="9544692"/>
            <a:ext cx="491993" cy="346248"/>
            <a:chOff x="0" y="0"/>
            <a:chExt cx="655990" cy="461664"/>
          </a:xfrm>
        </p:grpSpPr>
        <p:sp>
          <p:nvSpPr>
            <p:cNvPr id="13" name="Freeform 13"/>
            <p:cNvSpPr/>
            <p:nvPr/>
          </p:nvSpPr>
          <p:spPr>
            <a:xfrm>
              <a:off x="0" y="0"/>
              <a:ext cx="655990" cy="461664"/>
            </a:xfrm>
            <a:custGeom>
              <a:avLst/>
              <a:gdLst/>
              <a:ahLst/>
              <a:cxnLst/>
              <a:rect l="l" t="t" r="r" b="b"/>
              <a:pathLst>
                <a:path w="655990" h="461664">
                  <a:moveTo>
                    <a:pt x="0" y="0"/>
                  </a:moveTo>
                  <a:lnTo>
                    <a:pt x="655990" y="0"/>
                  </a:lnTo>
                  <a:lnTo>
                    <a:pt x="655990" y="461664"/>
                  </a:lnTo>
                  <a:lnTo>
                    <a:pt x="0" y="461664"/>
                  </a:lnTo>
                  <a:close/>
                </a:path>
              </a:pathLst>
            </a:custGeom>
            <a:solidFill>
              <a:srgbClr val="000000">
                <a:alpha val="0"/>
              </a:srgbClr>
            </a:solidFill>
          </p:spPr>
          <p:txBody>
            <a:bodyPr/>
            <a:lstStyle/>
            <a:p>
              <a:endParaRPr lang="en-US"/>
            </a:p>
          </p:txBody>
        </p:sp>
        <p:sp>
          <p:nvSpPr>
            <p:cNvPr id="14" name="TextBox 14"/>
            <p:cNvSpPr txBox="1"/>
            <p:nvPr/>
          </p:nvSpPr>
          <p:spPr>
            <a:xfrm>
              <a:off x="0" y="-9525"/>
              <a:ext cx="655990" cy="471189"/>
            </a:xfrm>
            <a:prstGeom prst="rect">
              <a:avLst/>
            </a:prstGeom>
          </p:spPr>
          <p:txBody>
            <a:bodyPr lIns="0" tIns="0" rIns="0" bIns="0" rtlCol="0" anchor="t"/>
            <a:lstStyle/>
            <a:p>
              <a:pPr algn="r">
                <a:lnSpc>
                  <a:spcPts val="1620"/>
                </a:lnSpc>
              </a:pPr>
              <a:r>
                <a:rPr lang="en-US" sz="1350">
                  <a:solidFill>
                    <a:srgbClr val="FFFFFF"/>
                  </a:solidFill>
                  <a:latin typeface="Barlow"/>
                  <a:ea typeface="Barlow"/>
                  <a:cs typeface="Barlow"/>
                  <a:sym typeface="Barlow"/>
                </a:rPr>
                <a:t>38</a:t>
              </a:r>
            </a:p>
          </p:txBody>
        </p:sp>
      </p:grpSp>
      <p:grpSp>
        <p:nvGrpSpPr>
          <p:cNvPr id="15" name="Group 15"/>
          <p:cNvGrpSpPr/>
          <p:nvPr/>
        </p:nvGrpSpPr>
        <p:grpSpPr>
          <a:xfrm>
            <a:off x="1164724" y="3627373"/>
            <a:ext cx="16777341" cy="1624338"/>
            <a:chOff x="0" y="0"/>
            <a:chExt cx="22369788" cy="2165785"/>
          </a:xfrm>
        </p:grpSpPr>
        <p:sp>
          <p:nvSpPr>
            <p:cNvPr id="16" name="Freeform 16"/>
            <p:cNvSpPr/>
            <p:nvPr/>
          </p:nvSpPr>
          <p:spPr>
            <a:xfrm>
              <a:off x="0" y="0"/>
              <a:ext cx="22369788" cy="2165784"/>
            </a:xfrm>
            <a:custGeom>
              <a:avLst/>
              <a:gdLst/>
              <a:ahLst/>
              <a:cxnLst/>
              <a:rect l="l" t="t" r="r" b="b"/>
              <a:pathLst>
                <a:path w="22369788" h="2165784">
                  <a:moveTo>
                    <a:pt x="0" y="0"/>
                  </a:moveTo>
                  <a:lnTo>
                    <a:pt x="22369788" y="0"/>
                  </a:lnTo>
                  <a:lnTo>
                    <a:pt x="22369788" y="2165784"/>
                  </a:lnTo>
                  <a:lnTo>
                    <a:pt x="0" y="2165784"/>
                  </a:lnTo>
                  <a:close/>
                </a:path>
              </a:pathLst>
            </a:custGeom>
            <a:solidFill>
              <a:srgbClr val="000000">
                <a:alpha val="0"/>
              </a:srgbClr>
            </a:solidFill>
          </p:spPr>
          <p:txBody>
            <a:bodyPr/>
            <a:lstStyle/>
            <a:p>
              <a:endParaRPr lang="en-US"/>
            </a:p>
          </p:txBody>
        </p:sp>
        <p:sp>
          <p:nvSpPr>
            <p:cNvPr id="17" name="TextBox 17"/>
            <p:cNvSpPr txBox="1"/>
            <p:nvPr/>
          </p:nvSpPr>
          <p:spPr>
            <a:xfrm>
              <a:off x="0" y="-171450"/>
              <a:ext cx="22369788" cy="2337235"/>
            </a:xfrm>
            <a:prstGeom prst="rect">
              <a:avLst/>
            </a:prstGeom>
          </p:spPr>
          <p:txBody>
            <a:bodyPr lIns="0" tIns="0" rIns="0" bIns="0" rtlCol="0" anchor="ctr"/>
            <a:lstStyle/>
            <a:p>
              <a:pPr marL="626120" lvl="1" indent="-313060" algn="l">
                <a:lnSpc>
                  <a:spcPts val="4611"/>
                </a:lnSpc>
                <a:buFont typeface="Arial"/>
                <a:buChar char="•"/>
              </a:pPr>
              <a:r>
                <a:rPr lang="en-US" sz="2900" dirty="0">
                  <a:solidFill>
                    <a:srgbClr val="FFFFFF"/>
                  </a:solidFill>
                  <a:latin typeface="Arial"/>
                  <a:ea typeface="Arial"/>
                  <a:cs typeface="Arial"/>
                  <a:sym typeface="Arial"/>
                </a:rPr>
                <a:t>Start building GenAI-aware threat models at your org</a:t>
              </a:r>
            </a:p>
            <a:p>
              <a:pPr marL="626120" lvl="1" indent="-313060" algn="l">
                <a:lnSpc>
                  <a:spcPts val="4611"/>
                </a:lnSpc>
                <a:buFont typeface="Arial"/>
                <a:buChar char="•"/>
              </a:pPr>
              <a:r>
                <a:rPr lang="en-US" sz="2900" dirty="0">
                  <a:solidFill>
                    <a:srgbClr val="FFFFFF"/>
                  </a:solidFill>
                  <a:latin typeface="Arial"/>
                  <a:ea typeface="Arial"/>
                  <a:cs typeface="Arial"/>
                  <a:sym typeface="Arial"/>
                </a:rPr>
                <a:t>Join the OWASP Agentic AI Security community and help contribute</a:t>
              </a:r>
            </a:p>
            <a:p>
              <a:pPr algn="l">
                <a:lnSpc>
                  <a:spcPts val="3480"/>
                </a:lnSpc>
              </a:pPr>
              <a:endParaRPr lang="en-US" sz="2900" dirty="0">
                <a:solidFill>
                  <a:srgbClr val="FFFFFF"/>
                </a:solidFill>
                <a:latin typeface="Arial"/>
                <a:ea typeface="Arial"/>
                <a:cs typeface="Arial"/>
                <a:sym typeface="Arial"/>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abstract technology futuristic"/>
          <p:cNvSpPr/>
          <p:nvPr/>
        </p:nvSpPr>
        <p:spPr>
          <a:xfrm>
            <a:off x="12276830" y="8960816"/>
            <a:ext cx="6432087" cy="594968"/>
          </a:xfrm>
          <a:custGeom>
            <a:avLst/>
            <a:gdLst/>
            <a:ahLst/>
            <a:cxnLst/>
            <a:rect l="l" t="t" r="r" b="b"/>
            <a:pathLst>
              <a:path w="6432087" h="594968">
                <a:moveTo>
                  <a:pt x="0" y="0"/>
                </a:moveTo>
                <a:lnTo>
                  <a:pt x="6432087" y="0"/>
                </a:lnTo>
                <a:lnTo>
                  <a:pt x="6432087" y="594968"/>
                </a:lnTo>
                <a:lnTo>
                  <a:pt x="0" y="5949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0" y="-12"/>
            <a:ext cx="9144009" cy="10287015"/>
          </a:xfrm>
          <a:custGeom>
            <a:avLst/>
            <a:gdLst/>
            <a:ahLst/>
            <a:cxnLst/>
            <a:rect l="l" t="t" r="r" b="b"/>
            <a:pathLst>
              <a:path w="9144009" h="10287015">
                <a:moveTo>
                  <a:pt x="0" y="0"/>
                </a:moveTo>
                <a:lnTo>
                  <a:pt x="9144009" y="0"/>
                </a:lnTo>
                <a:lnTo>
                  <a:pt x="9144009" y="10287015"/>
                </a:lnTo>
                <a:lnTo>
                  <a:pt x="0" y="102870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4" name="Group 4"/>
          <p:cNvGrpSpPr/>
          <p:nvPr/>
        </p:nvGrpSpPr>
        <p:grpSpPr>
          <a:xfrm>
            <a:off x="1355001" y="4381752"/>
            <a:ext cx="7073701" cy="1523494"/>
            <a:chOff x="0" y="0"/>
            <a:chExt cx="9431602" cy="2031326"/>
          </a:xfrm>
        </p:grpSpPr>
        <p:sp>
          <p:nvSpPr>
            <p:cNvPr id="5" name="Freeform 5"/>
            <p:cNvSpPr/>
            <p:nvPr/>
          </p:nvSpPr>
          <p:spPr>
            <a:xfrm>
              <a:off x="0" y="0"/>
              <a:ext cx="9431602" cy="2031326"/>
            </a:xfrm>
            <a:custGeom>
              <a:avLst/>
              <a:gdLst/>
              <a:ahLst/>
              <a:cxnLst/>
              <a:rect l="l" t="t" r="r" b="b"/>
              <a:pathLst>
                <a:path w="9431602" h="2031326">
                  <a:moveTo>
                    <a:pt x="0" y="0"/>
                  </a:moveTo>
                  <a:lnTo>
                    <a:pt x="9431602" y="0"/>
                  </a:lnTo>
                  <a:lnTo>
                    <a:pt x="9431602" y="2031326"/>
                  </a:lnTo>
                  <a:lnTo>
                    <a:pt x="0" y="2031326"/>
                  </a:lnTo>
                  <a:close/>
                </a:path>
              </a:pathLst>
            </a:custGeom>
            <a:solidFill>
              <a:srgbClr val="000000">
                <a:alpha val="0"/>
              </a:srgbClr>
            </a:solidFill>
          </p:spPr>
          <p:txBody>
            <a:bodyPr/>
            <a:lstStyle/>
            <a:p>
              <a:endParaRPr lang="en-US"/>
            </a:p>
          </p:txBody>
        </p:sp>
        <p:sp>
          <p:nvSpPr>
            <p:cNvPr id="6" name="TextBox 6"/>
            <p:cNvSpPr txBox="1"/>
            <p:nvPr/>
          </p:nvSpPr>
          <p:spPr>
            <a:xfrm>
              <a:off x="0" y="-19050"/>
              <a:ext cx="9431602" cy="2050376"/>
            </a:xfrm>
            <a:prstGeom prst="rect">
              <a:avLst/>
            </a:prstGeom>
          </p:spPr>
          <p:txBody>
            <a:bodyPr lIns="0" tIns="0" rIns="0" bIns="0" rtlCol="0" anchor="t"/>
            <a:lstStyle/>
            <a:p>
              <a:pPr algn="l">
                <a:lnSpc>
                  <a:spcPts val="10800"/>
                </a:lnSpc>
              </a:pPr>
              <a:r>
                <a:rPr lang="en-US" sz="9000" b="1">
                  <a:solidFill>
                    <a:srgbClr val="FFFFFF"/>
                  </a:solidFill>
                  <a:latin typeface="Barlow Bold"/>
                  <a:ea typeface="Barlow Bold"/>
                  <a:cs typeface="Barlow Bold"/>
                  <a:sym typeface="Barlow Bold"/>
                </a:rPr>
                <a:t>THANK YOU</a:t>
              </a:r>
            </a:p>
          </p:txBody>
        </p:sp>
      </p:grpSp>
      <p:grpSp>
        <p:nvGrpSpPr>
          <p:cNvPr id="7" name="Group 7"/>
          <p:cNvGrpSpPr/>
          <p:nvPr/>
        </p:nvGrpSpPr>
        <p:grpSpPr>
          <a:xfrm>
            <a:off x="1355001" y="5904750"/>
            <a:ext cx="7073701" cy="600165"/>
            <a:chOff x="0" y="0"/>
            <a:chExt cx="9431602" cy="800220"/>
          </a:xfrm>
        </p:grpSpPr>
        <p:sp>
          <p:nvSpPr>
            <p:cNvPr id="8" name="Freeform 8"/>
            <p:cNvSpPr/>
            <p:nvPr/>
          </p:nvSpPr>
          <p:spPr>
            <a:xfrm>
              <a:off x="0" y="0"/>
              <a:ext cx="9431602" cy="800220"/>
            </a:xfrm>
            <a:custGeom>
              <a:avLst/>
              <a:gdLst/>
              <a:ahLst/>
              <a:cxnLst/>
              <a:rect l="l" t="t" r="r" b="b"/>
              <a:pathLst>
                <a:path w="9431602" h="800220">
                  <a:moveTo>
                    <a:pt x="0" y="0"/>
                  </a:moveTo>
                  <a:lnTo>
                    <a:pt x="9431602" y="0"/>
                  </a:lnTo>
                  <a:lnTo>
                    <a:pt x="9431602" y="800220"/>
                  </a:lnTo>
                  <a:lnTo>
                    <a:pt x="0" y="800220"/>
                  </a:lnTo>
                  <a:close/>
                </a:path>
              </a:pathLst>
            </a:custGeom>
            <a:solidFill>
              <a:srgbClr val="000000">
                <a:alpha val="0"/>
              </a:srgbClr>
            </a:solidFill>
          </p:spPr>
          <p:txBody>
            <a:bodyPr/>
            <a:lstStyle/>
            <a:p>
              <a:endParaRPr lang="en-US"/>
            </a:p>
          </p:txBody>
        </p:sp>
        <p:sp>
          <p:nvSpPr>
            <p:cNvPr id="9" name="TextBox 9"/>
            <p:cNvSpPr txBox="1"/>
            <p:nvPr/>
          </p:nvSpPr>
          <p:spPr>
            <a:xfrm>
              <a:off x="0" y="-28575"/>
              <a:ext cx="9431602" cy="828795"/>
            </a:xfrm>
            <a:prstGeom prst="rect">
              <a:avLst/>
            </a:prstGeom>
          </p:spPr>
          <p:txBody>
            <a:bodyPr lIns="0" tIns="0" rIns="0" bIns="0" rtlCol="0" anchor="t"/>
            <a:lstStyle/>
            <a:p>
              <a:pPr algn="l">
                <a:lnSpc>
                  <a:spcPts val="3600"/>
                </a:lnSpc>
              </a:pPr>
              <a:r>
                <a:rPr lang="en-US" sz="3000">
                  <a:solidFill>
                    <a:srgbClr val="FFFFFF"/>
                  </a:solidFill>
                  <a:latin typeface="Poppins Light"/>
                  <a:ea typeface="Poppins Light"/>
                  <a:cs typeface="Poppins Light"/>
                  <a:sym typeface="Poppins Light"/>
                </a:rPr>
                <a:t>Question?</a:t>
              </a:r>
            </a:p>
          </p:txBody>
        </p:sp>
      </p:grpSp>
      <p:sp>
        <p:nvSpPr>
          <p:cNvPr id="10" name="Freeform 10" descr="Blurred Star Light Blue"/>
          <p:cNvSpPr/>
          <p:nvPr/>
        </p:nvSpPr>
        <p:spPr>
          <a:xfrm>
            <a:off x="3803626" y="-4114800"/>
            <a:ext cx="8473205" cy="8229600"/>
          </a:xfrm>
          <a:custGeom>
            <a:avLst/>
            <a:gdLst/>
            <a:ahLst/>
            <a:cxnLst/>
            <a:rect l="l" t="t" r="r" b="b"/>
            <a:pathLst>
              <a:path w="8473205" h="8229600">
                <a:moveTo>
                  <a:pt x="0" y="0"/>
                </a:moveTo>
                <a:lnTo>
                  <a:pt x="8473204" y="0"/>
                </a:lnTo>
                <a:lnTo>
                  <a:pt x="8473204" y="8229600"/>
                </a:lnTo>
                <a:lnTo>
                  <a:pt x="0" y="8229600"/>
                </a:lnTo>
                <a:lnTo>
                  <a:pt x="0" y="0"/>
                </a:lnTo>
                <a:close/>
              </a:path>
            </a:pathLst>
          </a:custGeom>
          <a:blipFill>
            <a:blip r:embed="rId7"/>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Blurred Star Light Blue"/>
          <p:cNvSpPr/>
          <p:nvPr/>
        </p:nvSpPr>
        <p:spPr>
          <a:xfrm>
            <a:off x="3803626" y="-4114800"/>
            <a:ext cx="8473205" cy="8229600"/>
          </a:xfrm>
          <a:custGeom>
            <a:avLst/>
            <a:gdLst/>
            <a:ahLst/>
            <a:cxnLst/>
            <a:rect l="l" t="t" r="r" b="b"/>
            <a:pathLst>
              <a:path w="8473205" h="8229600">
                <a:moveTo>
                  <a:pt x="0" y="0"/>
                </a:moveTo>
                <a:lnTo>
                  <a:pt x="8473204" y="0"/>
                </a:lnTo>
                <a:lnTo>
                  <a:pt x="8473204" y="8229600"/>
                </a:lnTo>
                <a:lnTo>
                  <a:pt x="0" y="8229600"/>
                </a:lnTo>
                <a:lnTo>
                  <a:pt x="0" y="0"/>
                </a:lnTo>
                <a:close/>
              </a:path>
            </a:pathLst>
          </a:custGeom>
          <a:blipFill>
            <a:blip r:embed="rId3"/>
            <a:stretch>
              <a:fillRect/>
            </a:stretch>
          </a:blipFill>
        </p:spPr>
        <p:txBody>
          <a:bodyPr/>
          <a:lstStyle/>
          <a:p>
            <a:endParaRPr lang="en-US"/>
          </a:p>
        </p:txBody>
      </p:sp>
      <p:sp>
        <p:nvSpPr>
          <p:cNvPr id="3" name="Freeform 3" descr="abstract technology futuristic"/>
          <p:cNvSpPr/>
          <p:nvPr/>
        </p:nvSpPr>
        <p:spPr>
          <a:xfrm>
            <a:off x="12276830" y="8960816"/>
            <a:ext cx="6432087" cy="594968"/>
          </a:xfrm>
          <a:custGeom>
            <a:avLst/>
            <a:gdLst/>
            <a:ahLst/>
            <a:cxnLst/>
            <a:rect l="l" t="t" r="r" b="b"/>
            <a:pathLst>
              <a:path w="6432087" h="594968">
                <a:moveTo>
                  <a:pt x="0" y="0"/>
                </a:moveTo>
                <a:lnTo>
                  <a:pt x="6432087" y="0"/>
                </a:lnTo>
                <a:lnTo>
                  <a:pt x="6432087" y="594968"/>
                </a:lnTo>
                <a:lnTo>
                  <a:pt x="0" y="5949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718070" y="7424367"/>
            <a:ext cx="3330180" cy="685799"/>
            <a:chOff x="0" y="0"/>
            <a:chExt cx="4440240" cy="914398"/>
          </a:xfrm>
        </p:grpSpPr>
        <p:sp>
          <p:nvSpPr>
            <p:cNvPr id="5" name="Freeform 5"/>
            <p:cNvSpPr/>
            <p:nvPr/>
          </p:nvSpPr>
          <p:spPr>
            <a:xfrm>
              <a:off x="0" y="0"/>
              <a:ext cx="4440301" cy="914400"/>
            </a:xfrm>
            <a:custGeom>
              <a:avLst/>
              <a:gdLst/>
              <a:ahLst/>
              <a:cxnLst/>
              <a:rect l="l" t="t" r="r" b="b"/>
              <a:pathLst>
                <a:path w="4440301" h="914400">
                  <a:moveTo>
                    <a:pt x="0" y="457200"/>
                  </a:moveTo>
                  <a:cubicBezTo>
                    <a:pt x="0" y="204724"/>
                    <a:pt x="204724" y="0"/>
                    <a:pt x="457200" y="0"/>
                  </a:cubicBezTo>
                  <a:lnTo>
                    <a:pt x="3983101" y="0"/>
                  </a:lnTo>
                  <a:cubicBezTo>
                    <a:pt x="4235577" y="0"/>
                    <a:pt x="4440301" y="204724"/>
                    <a:pt x="4440301" y="457200"/>
                  </a:cubicBezTo>
                  <a:cubicBezTo>
                    <a:pt x="4440301" y="709676"/>
                    <a:pt x="4235577" y="914400"/>
                    <a:pt x="3983101" y="914400"/>
                  </a:cubicBezTo>
                  <a:lnTo>
                    <a:pt x="457200" y="914400"/>
                  </a:lnTo>
                  <a:cubicBezTo>
                    <a:pt x="204724" y="914400"/>
                    <a:pt x="0" y="709676"/>
                    <a:pt x="0" y="457200"/>
                  </a:cubicBezTo>
                  <a:close/>
                </a:path>
              </a:pathLst>
            </a:custGeom>
            <a:solidFill>
              <a:srgbClr val="0D1E36"/>
            </a:solidFill>
          </p:spPr>
          <p:txBody>
            <a:bodyPr/>
            <a:lstStyle/>
            <a:p>
              <a:endParaRPr lang="en-US"/>
            </a:p>
          </p:txBody>
        </p:sp>
      </p:grpSp>
      <p:grpSp>
        <p:nvGrpSpPr>
          <p:cNvPr id="6" name="Group 6"/>
          <p:cNvGrpSpPr/>
          <p:nvPr/>
        </p:nvGrpSpPr>
        <p:grpSpPr>
          <a:xfrm>
            <a:off x="1581842" y="3515932"/>
            <a:ext cx="10116900" cy="3462426"/>
            <a:chOff x="0" y="0"/>
            <a:chExt cx="13489200" cy="4616568"/>
          </a:xfrm>
        </p:grpSpPr>
        <p:sp>
          <p:nvSpPr>
            <p:cNvPr id="7" name="Freeform 7"/>
            <p:cNvSpPr/>
            <p:nvPr/>
          </p:nvSpPr>
          <p:spPr>
            <a:xfrm>
              <a:off x="0" y="0"/>
              <a:ext cx="13489200" cy="4616568"/>
            </a:xfrm>
            <a:custGeom>
              <a:avLst/>
              <a:gdLst/>
              <a:ahLst/>
              <a:cxnLst/>
              <a:rect l="l" t="t" r="r" b="b"/>
              <a:pathLst>
                <a:path w="13489200" h="4616568">
                  <a:moveTo>
                    <a:pt x="0" y="0"/>
                  </a:moveTo>
                  <a:lnTo>
                    <a:pt x="13489200" y="0"/>
                  </a:lnTo>
                  <a:lnTo>
                    <a:pt x="13489200" y="4616568"/>
                  </a:lnTo>
                  <a:lnTo>
                    <a:pt x="0" y="4616568"/>
                  </a:lnTo>
                  <a:close/>
                </a:path>
              </a:pathLst>
            </a:custGeom>
            <a:solidFill>
              <a:srgbClr val="000000">
                <a:alpha val="0"/>
              </a:srgbClr>
            </a:solidFill>
          </p:spPr>
          <p:txBody>
            <a:bodyPr/>
            <a:lstStyle/>
            <a:p>
              <a:endParaRPr lang="en-US"/>
            </a:p>
          </p:txBody>
        </p:sp>
        <p:sp>
          <p:nvSpPr>
            <p:cNvPr id="8" name="TextBox 8"/>
            <p:cNvSpPr txBox="1"/>
            <p:nvPr/>
          </p:nvSpPr>
          <p:spPr>
            <a:xfrm>
              <a:off x="0" y="0"/>
              <a:ext cx="13489200" cy="4616568"/>
            </a:xfrm>
            <a:prstGeom prst="rect">
              <a:avLst/>
            </a:prstGeom>
          </p:spPr>
          <p:txBody>
            <a:bodyPr lIns="0" tIns="0" rIns="0" bIns="0" rtlCol="0" anchor="t"/>
            <a:lstStyle/>
            <a:p>
              <a:pPr algn="l">
                <a:lnSpc>
                  <a:spcPts val="12960"/>
                </a:lnSpc>
              </a:pPr>
              <a:r>
                <a:rPr lang="en-US" sz="10800" b="1">
                  <a:solidFill>
                    <a:srgbClr val="FFFFFF"/>
                  </a:solidFill>
                  <a:latin typeface="Barlow Bold"/>
                  <a:ea typeface="Barlow Bold"/>
                  <a:cs typeface="Barlow Bold"/>
                  <a:sym typeface="Barlow Bold"/>
                </a:rPr>
                <a:t>Unique Security Challenges</a:t>
              </a:r>
            </a:p>
          </p:txBody>
        </p:sp>
      </p:grpSp>
      <p:grpSp>
        <p:nvGrpSpPr>
          <p:cNvPr id="9" name="Group 9"/>
          <p:cNvGrpSpPr/>
          <p:nvPr/>
        </p:nvGrpSpPr>
        <p:grpSpPr>
          <a:xfrm>
            <a:off x="1970706" y="7513350"/>
            <a:ext cx="2824908" cy="507831"/>
            <a:chOff x="0" y="0"/>
            <a:chExt cx="3766544" cy="677108"/>
          </a:xfrm>
        </p:grpSpPr>
        <p:sp>
          <p:nvSpPr>
            <p:cNvPr id="10" name="Freeform 10"/>
            <p:cNvSpPr/>
            <p:nvPr/>
          </p:nvSpPr>
          <p:spPr>
            <a:xfrm>
              <a:off x="0" y="0"/>
              <a:ext cx="3766544" cy="677108"/>
            </a:xfrm>
            <a:custGeom>
              <a:avLst/>
              <a:gdLst/>
              <a:ahLst/>
              <a:cxnLst/>
              <a:rect l="l" t="t" r="r" b="b"/>
              <a:pathLst>
                <a:path w="3766544" h="677108">
                  <a:moveTo>
                    <a:pt x="0" y="0"/>
                  </a:moveTo>
                  <a:lnTo>
                    <a:pt x="3766544" y="0"/>
                  </a:lnTo>
                  <a:lnTo>
                    <a:pt x="3766544" y="677108"/>
                  </a:lnTo>
                  <a:lnTo>
                    <a:pt x="0" y="677108"/>
                  </a:lnTo>
                  <a:close/>
                </a:path>
              </a:pathLst>
            </a:custGeom>
            <a:solidFill>
              <a:srgbClr val="000000">
                <a:alpha val="0"/>
              </a:srgbClr>
            </a:solidFill>
          </p:spPr>
          <p:txBody>
            <a:bodyPr/>
            <a:lstStyle/>
            <a:p>
              <a:endParaRPr lang="en-US"/>
            </a:p>
          </p:txBody>
        </p:sp>
        <p:sp>
          <p:nvSpPr>
            <p:cNvPr id="11" name="TextBox 11"/>
            <p:cNvSpPr txBox="1"/>
            <p:nvPr/>
          </p:nvSpPr>
          <p:spPr>
            <a:xfrm>
              <a:off x="0" y="-19050"/>
              <a:ext cx="3766544" cy="696158"/>
            </a:xfrm>
            <a:prstGeom prst="rect">
              <a:avLst/>
            </a:prstGeom>
          </p:spPr>
          <p:txBody>
            <a:bodyPr lIns="0" tIns="0" rIns="0" bIns="0" rtlCol="0" anchor="t"/>
            <a:lstStyle/>
            <a:p>
              <a:pPr algn="ctr">
                <a:lnSpc>
                  <a:spcPts val="2879"/>
                </a:lnSpc>
              </a:pPr>
              <a:r>
                <a:rPr lang="en-US" sz="2400">
                  <a:solidFill>
                    <a:srgbClr val="FFFFFF"/>
                  </a:solidFill>
                  <a:latin typeface="Poppins Light"/>
                  <a:ea typeface="Poppins Light"/>
                  <a:cs typeface="Poppins Light"/>
                  <a:sym typeface="Poppins Light"/>
                </a:rPr>
                <a:t>ATFAA</a:t>
              </a:r>
            </a:p>
          </p:txBody>
        </p:sp>
      </p:grpSp>
      <p:sp>
        <p:nvSpPr>
          <p:cNvPr id="12" name="AutoShape 12"/>
          <p:cNvSpPr/>
          <p:nvPr/>
        </p:nvSpPr>
        <p:spPr>
          <a:xfrm>
            <a:off x="5041075" y="7755567"/>
            <a:ext cx="11536149" cy="9525"/>
          </a:xfrm>
          <a:prstGeom prst="line">
            <a:avLst/>
          </a:prstGeom>
          <a:ln w="9525" cap="rnd">
            <a:solidFill>
              <a:srgbClr val="000000"/>
            </a:solidFill>
            <a:prstDash val="solid"/>
            <a:headEnd type="none" w="sm" len="sm"/>
            <a:tailEnd type="none" w="sm" len="sm"/>
          </a:ln>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abstract technology futuristic"/>
          <p:cNvSpPr/>
          <p:nvPr/>
        </p:nvSpPr>
        <p:spPr>
          <a:xfrm>
            <a:off x="12276830" y="8960816"/>
            <a:ext cx="6432087" cy="594968"/>
          </a:xfrm>
          <a:custGeom>
            <a:avLst/>
            <a:gdLst/>
            <a:ahLst/>
            <a:cxnLst/>
            <a:rect l="l" t="t" r="r" b="b"/>
            <a:pathLst>
              <a:path w="6432087" h="594968">
                <a:moveTo>
                  <a:pt x="0" y="0"/>
                </a:moveTo>
                <a:lnTo>
                  <a:pt x="6432087" y="0"/>
                </a:lnTo>
                <a:lnTo>
                  <a:pt x="6432087" y="594968"/>
                </a:lnTo>
                <a:lnTo>
                  <a:pt x="0" y="5949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descr="Blurred Star Light Blue"/>
          <p:cNvSpPr/>
          <p:nvPr/>
        </p:nvSpPr>
        <p:spPr>
          <a:xfrm>
            <a:off x="3803626" y="-4114800"/>
            <a:ext cx="8473205" cy="8229600"/>
          </a:xfrm>
          <a:custGeom>
            <a:avLst/>
            <a:gdLst/>
            <a:ahLst/>
            <a:cxnLst/>
            <a:rect l="l" t="t" r="r" b="b"/>
            <a:pathLst>
              <a:path w="8473205" h="8229600">
                <a:moveTo>
                  <a:pt x="0" y="0"/>
                </a:moveTo>
                <a:lnTo>
                  <a:pt x="8473204" y="0"/>
                </a:lnTo>
                <a:lnTo>
                  <a:pt x="8473204" y="8229600"/>
                </a:lnTo>
                <a:lnTo>
                  <a:pt x="0" y="8229600"/>
                </a:lnTo>
                <a:lnTo>
                  <a:pt x="0" y="0"/>
                </a:lnTo>
                <a:close/>
              </a:path>
            </a:pathLst>
          </a:custGeom>
          <a:blipFill>
            <a:blip r:embed="rId5"/>
            <a:stretch>
              <a:fillRect/>
            </a:stretch>
          </a:blipFill>
        </p:spPr>
        <p:txBody>
          <a:bodyPr/>
          <a:lstStyle/>
          <a:p>
            <a:endParaRPr lang="en-US"/>
          </a:p>
        </p:txBody>
      </p:sp>
      <p:sp>
        <p:nvSpPr>
          <p:cNvPr id="4" name="Freeform 4" descr="abstract technology futuristic"/>
          <p:cNvSpPr/>
          <p:nvPr/>
        </p:nvSpPr>
        <p:spPr>
          <a:xfrm>
            <a:off x="12276830" y="8960816"/>
            <a:ext cx="6432087" cy="594968"/>
          </a:xfrm>
          <a:custGeom>
            <a:avLst/>
            <a:gdLst/>
            <a:ahLst/>
            <a:cxnLst/>
            <a:rect l="l" t="t" r="r" b="b"/>
            <a:pathLst>
              <a:path w="6432087" h="594968">
                <a:moveTo>
                  <a:pt x="0" y="0"/>
                </a:moveTo>
                <a:lnTo>
                  <a:pt x="6432087" y="0"/>
                </a:lnTo>
                <a:lnTo>
                  <a:pt x="6432087" y="594968"/>
                </a:lnTo>
                <a:lnTo>
                  <a:pt x="0" y="5949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1105596" y="1434039"/>
            <a:ext cx="16119987" cy="1061829"/>
            <a:chOff x="0" y="0"/>
            <a:chExt cx="21493316" cy="1415772"/>
          </a:xfrm>
        </p:grpSpPr>
        <p:sp>
          <p:nvSpPr>
            <p:cNvPr id="6" name="Freeform 6"/>
            <p:cNvSpPr/>
            <p:nvPr/>
          </p:nvSpPr>
          <p:spPr>
            <a:xfrm>
              <a:off x="0" y="0"/>
              <a:ext cx="21493316" cy="1415772"/>
            </a:xfrm>
            <a:custGeom>
              <a:avLst/>
              <a:gdLst/>
              <a:ahLst/>
              <a:cxnLst/>
              <a:rect l="l" t="t" r="r" b="b"/>
              <a:pathLst>
                <a:path w="21493316" h="1415772">
                  <a:moveTo>
                    <a:pt x="0" y="0"/>
                  </a:moveTo>
                  <a:lnTo>
                    <a:pt x="21493316" y="0"/>
                  </a:lnTo>
                  <a:lnTo>
                    <a:pt x="21493316" y="1415772"/>
                  </a:lnTo>
                  <a:lnTo>
                    <a:pt x="0" y="1415772"/>
                  </a:lnTo>
                  <a:close/>
                </a:path>
              </a:pathLst>
            </a:custGeom>
            <a:solidFill>
              <a:srgbClr val="000000">
                <a:alpha val="0"/>
              </a:srgbClr>
            </a:solidFill>
          </p:spPr>
          <p:txBody>
            <a:bodyPr/>
            <a:lstStyle/>
            <a:p>
              <a:endParaRPr lang="en-US"/>
            </a:p>
          </p:txBody>
        </p:sp>
        <p:sp>
          <p:nvSpPr>
            <p:cNvPr id="7" name="TextBox 7"/>
            <p:cNvSpPr txBox="1"/>
            <p:nvPr/>
          </p:nvSpPr>
          <p:spPr>
            <a:xfrm>
              <a:off x="0" y="-19050"/>
              <a:ext cx="21493316" cy="1434822"/>
            </a:xfrm>
            <a:prstGeom prst="rect">
              <a:avLst/>
            </a:prstGeom>
          </p:spPr>
          <p:txBody>
            <a:bodyPr lIns="0" tIns="0" rIns="0" bIns="0" rtlCol="0" anchor="t"/>
            <a:lstStyle/>
            <a:p>
              <a:pPr algn="l">
                <a:lnSpc>
                  <a:spcPts val="7200"/>
                </a:lnSpc>
              </a:pPr>
              <a:r>
                <a:rPr lang="en-US" sz="6000" b="1">
                  <a:solidFill>
                    <a:srgbClr val="FFFFFF"/>
                  </a:solidFill>
                  <a:latin typeface="Barlow Bold"/>
                  <a:ea typeface="Barlow Bold"/>
                  <a:cs typeface="Barlow Bold"/>
                  <a:sym typeface="Barlow Bold"/>
                </a:rPr>
                <a:t>Traditional Security Falls Short</a:t>
              </a:r>
            </a:p>
          </p:txBody>
        </p:sp>
      </p:grpSp>
      <p:grpSp>
        <p:nvGrpSpPr>
          <p:cNvPr id="8" name="Group 8"/>
          <p:cNvGrpSpPr/>
          <p:nvPr/>
        </p:nvGrpSpPr>
        <p:grpSpPr>
          <a:xfrm>
            <a:off x="1105598" y="880041"/>
            <a:ext cx="16119987" cy="553998"/>
            <a:chOff x="0" y="0"/>
            <a:chExt cx="21493316" cy="738664"/>
          </a:xfrm>
        </p:grpSpPr>
        <p:sp>
          <p:nvSpPr>
            <p:cNvPr id="9" name="Freeform 9"/>
            <p:cNvSpPr/>
            <p:nvPr/>
          </p:nvSpPr>
          <p:spPr>
            <a:xfrm>
              <a:off x="0" y="0"/>
              <a:ext cx="21493316" cy="738664"/>
            </a:xfrm>
            <a:custGeom>
              <a:avLst/>
              <a:gdLst/>
              <a:ahLst/>
              <a:cxnLst/>
              <a:rect l="l" t="t" r="r" b="b"/>
              <a:pathLst>
                <a:path w="21493316" h="738664">
                  <a:moveTo>
                    <a:pt x="0" y="0"/>
                  </a:moveTo>
                  <a:lnTo>
                    <a:pt x="21493316" y="0"/>
                  </a:lnTo>
                  <a:lnTo>
                    <a:pt x="21493316" y="738664"/>
                  </a:lnTo>
                  <a:lnTo>
                    <a:pt x="0" y="738664"/>
                  </a:lnTo>
                  <a:close/>
                </a:path>
              </a:pathLst>
            </a:custGeom>
            <a:solidFill>
              <a:srgbClr val="000000">
                <a:alpha val="0"/>
              </a:srgbClr>
            </a:solidFill>
          </p:spPr>
          <p:txBody>
            <a:bodyPr/>
            <a:lstStyle/>
            <a:p>
              <a:endParaRPr lang="en-US"/>
            </a:p>
          </p:txBody>
        </p:sp>
        <p:sp>
          <p:nvSpPr>
            <p:cNvPr id="10" name="TextBox 10"/>
            <p:cNvSpPr txBox="1"/>
            <p:nvPr/>
          </p:nvSpPr>
          <p:spPr>
            <a:xfrm>
              <a:off x="0" y="-28575"/>
              <a:ext cx="21493316" cy="767239"/>
            </a:xfrm>
            <a:prstGeom prst="rect">
              <a:avLst/>
            </a:prstGeom>
          </p:spPr>
          <p:txBody>
            <a:bodyPr lIns="0" tIns="0" rIns="0" bIns="0" rtlCol="0" anchor="t"/>
            <a:lstStyle/>
            <a:p>
              <a:pPr algn="l">
                <a:lnSpc>
                  <a:spcPts val="3240"/>
                </a:lnSpc>
              </a:pPr>
              <a:r>
                <a:rPr lang="en-US" sz="2700">
                  <a:solidFill>
                    <a:srgbClr val="FFFFFF"/>
                  </a:solidFill>
                  <a:latin typeface="Poppins Light"/>
                  <a:ea typeface="Poppins Light"/>
                  <a:cs typeface="Poppins Light"/>
                  <a:sym typeface="Poppins Light"/>
                </a:rPr>
                <a:t>The core problem and Agenda</a:t>
              </a:r>
            </a:p>
          </p:txBody>
        </p:sp>
      </p:grpSp>
      <p:grpSp>
        <p:nvGrpSpPr>
          <p:cNvPr id="11" name="Group 11"/>
          <p:cNvGrpSpPr/>
          <p:nvPr/>
        </p:nvGrpSpPr>
        <p:grpSpPr>
          <a:xfrm>
            <a:off x="1284363" y="2494065"/>
            <a:ext cx="410766" cy="79125"/>
            <a:chOff x="0" y="0"/>
            <a:chExt cx="547688" cy="105500"/>
          </a:xfrm>
        </p:grpSpPr>
        <p:sp>
          <p:nvSpPr>
            <p:cNvPr id="12" name="Freeform 12"/>
            <p:cNvSpPr/>
            <p:nvPr/>
          </p:nvSpPr>
          <p:spPr>
            <a:xfrm>
              <a:off x="0" y="0"/>
              <a:ext cx="547751" cy="105537"/>
            </a:xfrm>
            <a:custGeom>
              <a:avLst/>
              <a:gdLst/>
              <a:ahLst/>
              <a:cxnLst/>
              <a:rect l="l" t="t" r="r" b="b"/>
              <a:pathLst>
                <a:path w="547751" h="105537">
                  <a:moveTo>
                    <a:pt x="0" y="0"/>
                  </a:moveTo>
                  <a:lnTo>
                    <a:pt x="547751" y="0"/>
                  </a:lnTo>
                  <a:lnTo>
                    <a:pt x="547751" y="105537"/>
                  </a:lnTo>
                  <a:lnTo>
                    <a:pt x="0" y="105537"/>
                  </a:lnTo>
                  <a:close/>
                </a:path>
              </a:pathLst>
            </a:custGeom>
            <a:solidFill>
              <a:srgbClr val="C7479B"/>
            </a:solidFill>
          </p:spPr>
          <p:txBody>
            <a:bodyPr/>
            <a:lstStyle/>
            <a:p>
              <a:endParaRPr lang="en-US"/>
            </a:p>
          </p:txBody>
        </p:sp>
      </p:grpSp>
      <p:grpSp>
        <p:nvGrpSpPr>
          <p:cNvPr id="13" name="Group 13"/>
          <p:cNvGrpSpPr/>
          <p:nvPr/>
        </p:nvGrpSpPr>
        <p:grpSpPr>
          <a:xfrm>
            <a:off x="1160541" y="2948007"/>
            <a:ext cx="15567217" cy="4016424"/>
            <a:chOff x="0" y="0"/>
            <a:chExt cx="20756290" cy="5355232"/>
          </a:xfrm>
        </p:grpSpPr>
        <p:sp>
          <p:nvSpPr>
            <p:cNvPr id="14" name="Freeform 14"/>
            <p:cNvSpPr/>
            <p:nvPr/>
          </p:nvSpPr>
          <p:spPr>
            <a:xfrm>
              <a:off x="0" y="0"/>
              <a:ext cx="20756290" cy="5355232"/>
            </a:xfrm>
            <a:custGeom>
              <a:avLst/>
              <a:gdLst/>
              <a:ahLst/>
              <a:cxnLst/>
              <a:rect l="l" t="t" r="r" b="b"/>
              <a:pathLst>
                <a:path w="20756290" h="5355232">
                  <a:moveTo>
                    <a:pt x="0" y="0"/>
                  </a:moveTo>
                  <a:lnTo>
                    <a:pt x="20756290" y="0"/>
                  </a:lnTo>
                  <a:lnTo>
                    <a:pt x="20756290" y="5355232"/>
                  </a:lnTo>
                  <a:lnTo>
                    <a:pt x="0" y="5355232"/>
                  </a:lnTo>
                  <a:close/>
                </a:path>
              </a:pathLst>
            </a:custGeom>
            <a:solidFill>
              <a:srgbClr val="000000">
                <a:alpha val="0"/>
              </a:srgbClr>
            </a:solidFill>
          </p:spPr>
          <p:txBody>
            <a:bodyPr/>
            <a:lstStyle/>
            <a:p>
              <a:endParaRPr lang="en-US"/>
            </a:p>
          </p:txBody>
        </p:sp>
        <p:sp>
          <p:nvSpPr>
            <p:cNvPr id="15" name="TextBox 15"/>
            <p:cNvSpPr txBox="1"/>
            <p:nvPr/>
          </p:nvSpPr>
          <p:spPr>
            <a:xfrm>
              <a:off x="0" y="-76200"/>
              <a:ext cx="20756290" cy="5431432"/>
            </a:xfrm>
            <a:prstGeom prst="rect">
              <a:avLst/>
            </a:prstGeom>
          </p:spPr>
          <p:txBody>
            <a:bodyPr lIns="0" tIns="0" rIns="0" bIns="0" rtlCol="0" anchor="t"/>
            <a:lstStyle/>
            <a:p>
              <a:pPr algn="l">
                <a:lnSpc>
                  <a:spcPts val="4320"/>
                </a:lnSpc>
              </a:pPr>
              <a:r>
                <a:rPr lang="en-US" sz="3600" b="1">
                  <a:solidFill>
                    <a:srgbClr val="FFFFFF"/>
                  </a:solidFill>
                  <a:latin typeface="Arial Bold"/>
                  <a:ea typeface="Arial Bold"/>
                  <a:cs typeface="Arial Bold"/>
                  <a:sym typeface="Arial Bold"/>
                </a:rPr>
                <a:t>The Problem:</a:t>
              </a:r>
              <a:r>
                <a:rPr lang="en-US" sz="3600">
                  <a:solidFill>
                    <a:srgbClr val="FFFFFF"/>
                  </a:solidFill>
                  <a:latin typeface="Arial"/>
                  <a:ea typeface="Arial"/>
                  <a:cs typeface="Arial"/>
                  <a:sym typeface="Arial"/>
                </a:rPr>
                <a:t> Perimeter-based security &amp; traditional AppSec controls are insufficient for autonomous, dynamic agents. "Assuming trust based on network location doesn't work.”</a:t>
              </a:r>
            </a:p>
            <a:p>
              <a:pPr algn="l">
                <a:lnSpc>
                  <a:spcPts val="4320"/>
                </a:lnSpc>
              </a:pPr>
              <a:endParaRPr lang="en-US" sz="3600">
                <a:solidFill>
                  <a:srgbClr val="FFFFFF"/>
                </a:solidFill>
                <a:latin typeface="Arial"/>
                <a:ea typeface="Arial"/>
                <a:cs typeface="Arial"/>
                <a:sym typeface="Arial"/>
              </a:endParaRPr>
            </a:p>
            <a:p>
              <a:pPr algn="l">
                <a:lnSpc>
                  <a:spcPts val="4320"/>
                </a:lnSpc>
              </a:pPr>
              <a:r>
                <a:rPr lang="en-US" sz="3600" b="1">
                  <a:solidFill>
                    <a:srgbClr val="FFFFFF"/>
                  </a:solidFill>
                  <a:latin typeface="Arial Bold"/>
                  <a:ea typeface="Arial Bold"/>
                  <a:cs typeface="Arial Bold"/>
                  <a:sym typeface="Arial Bold"/>
                </a:rPr>
                <a:t>The Need:</a:t>
              </a:r>
              <a:r>
                <a:rPr lang="en-US" sz="3600">
                  <a:solidFill>
                    <a:srgbClr val="FFFFFF"/>
                  </a:solidFill>
                  <a:latin typeface="Arial"/>
                  <a:ea typeface="Arial"/>
                  <a:cs typeface="Arial"/>
                  <a:sym typeface="Arial"/>
                </a:rPr>
                <a:t> A new approach – Applying </a:t>
              </a:r>
              <a:r>
                <a:rPr lang="en-US" sz="3600" b="1">
                  <a:solidFill>
                    <a:srgbClr val="FFFFFF"/>
                  </a:solidFill>
                  <a:latin typeface="Arial Bold"/>
                  <a:ea typeface="Arial Bold"/>
                  <a:cs typeface="Arial Bold"/>
                  <a:sym typeface="Arial Bold"/>
                </a:rPr>
                <a:t>Zero Trust Architecture (ZTA)</a:t>
              </a:r>
              <a:r>
                <a:rPr lang="en-US" sz="3600">
                  <a:solidFill>
                    <a:srgbClr val="FFFFFF"/>
                  </a:solidFill>
                  <a:latin typeface="Arial"/>
                  <a:ea typeface="Arial"/>
                  <a:cs typeface="Arial"/>
                  <a:sym typeface="Arial"/>
                </a:rPr>
                <a:t> principles ("Never Trust, Always Verify") to GenAI agents.</a:t>
              </a:r>
            </a:p>
            <a:p>
              <a:pPr algn="l">
                <a:lnSpc>
                  <a:spcPts val="4320"/>
                </a:lnSpc>
              </a:pPr>
              <a:endParaRPr lang="en-US" sz="3600">
                <a:solidFill>
                  <a:srgbClr val="FFFFFF"/>
                </a:solidFill>
                <a:latin typeface="Arial"/>
                <a:ea typeface="Arial"/>
                <a:cs typeface="Arial"/>
                <a:sym typeface="Arial"/>
              </a:endParaRPr>
            </a:p>
          </p:txBody>
        </p:sp>
      </p:grpSp>
      <p:grpSp>
        <p:nvGrpSpPr>
          <p:cNvPr id="16" name="Group 16"/>
          <p:cNvGrpSpPr/>
          <p:nvPr/>
        </p:nvGrpSpPr>
        <p:grpSpPr>
          <a:xfrm>
            <a:off x="9144000" y="9544692"/>
            <a:ext cx="8081585" cy="346248"/>
            <a:chOff x="0" y="0"/>
            <a:chExt cx="10775446" cy="461664"/>
          </a:xfrm>
        </p:grpSpPr>
        <p:sp>
          <p:nvSpPr>
            <p:cNvPr id="17" name="Freeform 17"/>
            <p:cNvSpPr/>
            <p:nvPr/>
          </p:nvSpPr>
          <p:spPr>
            <a:xfrm>
              <a:off x="0" y="0"/>
              <a:ext cx="10775446" cy="461664"/>
            </a:xfrm>
            <a:custGeom>
              <a:avLst/>
              <a:gdLst/>
              <a:ahLst/>
              <a:cxnLst/>
              <a:rect l="l" t="t" r="r" b="b"/>
              <a:pathLst>
                <a:path w="10775446" h="461664">
                  <a:moveTo>
                    <a:pt x="0" y="0"/>
                  </a:moveTo>
                  <a:lnTo>
                    <a:pt x="10775446" y="0"/>
                  </a:lnTo>
                  <a:lnTo>
                    <a:pt x="10775446" y="461664"/>
                  </a:lnTo>
                  <a:lnTo>
                    <a:pt x="0" y="461664"/>
                  </a:lnTo>
                  <a:close/>
                </a:path>
              </a:pathLst>
            </a:custGeom>
            <a:solidFill>
              <a:srgbClr val="000000">
                <a:alpha val="0"/>
              </a:srgbClr>
            </a:solidFill>
          </p:spPr>
          <p:txBody>
            <a:bodyPr/>
            <a:lstStyle/>
            <a:p>
              <a:endParaRPr lang="en-US"/>
            </a:p>
          </p:txBody>
        </p:sp>
        <p:sp>
          <p:nvSpPr>
            <p:cNvPr id="18" name="TextBox 18"/>
            <p:cNvSpPr txBox="1"/>
            <p:nvPr/>
          </p:nvSpPr>
          <p:spPr>
            <a:xfrm>
              <a:off x="0" y="-19050"/>
              <a:ext cx="10775446" cy="480714"/>
            </a:xfrm>
            <a:prstGeom prst="rect">
              <a:avLst/>
            </a:prstGeom>
          </p:spPr>
          <p:txBody>
            <a:bodyPr lIns="0" tIns="0" rIns="0" bIns="0" rtlCol="0" anchor="t"/>
            <a:lstStyle/>
            <a:p>
              <a:pPr algn="r">
                <a:lnSpc>
                  <a:spcPts val="1620"/>
                </a:lnSpc>
              </a:pPr>
              <a:r>
                <a:rPr lang="en-US" sz="1350">
                  <a:solidFill>
                    <a:srgbClr val="FFFFFF"/>
                  </a:solidFill>
                  <a:latin typeface="Poppins Light"/>
                  <a:ea typeface="Poppins Light"/>
                  <a:cs typeface="Poppins Light"/>
                  <a:sym typeface="Poppins Light"/>
                </a:rPr>
                <a:t>© Author. This work is licensed under Creative Commons Attribution 4.0 International</a:t>
              </a:r>
            </a:p>
          </p:txBody>
        </p:sp>
      </p:grpSp>
      <p:grpSp>
        <p:nvGrpSpPr>
          <p:cNvPr id="19" name="Group 19"/>
          <p:cNvGrpSpPr/>
          <p:nvPr/>
        </p:nvGrpSpPr>
        <p:grpSpPr>
          <a:xfrm>
            <a:off x="17323594" y="9544692"/>
            <a:ext cx="491993" cy="346248"/>
            <a:chOff x="0" y="0"/>
            <a:chExt cx="655990" cy="461664"/>
          </a:xfrm>
        </p:grpSpPr>
        <p:sp>
          <p:nvSpPr>
            <p:cNvPr id="20" name="Freeform 20"/>
            <p:cNvSpPr/>
            <p:nvPr/>
          </p:nvSpPr>
          <p:spPr>
            <a:xfrm>
              <a:off x="0" y="0"/>
              <a:ext cx="655990" cy="461664"/>
            </a:xfrm>
            <a:custGeom>
              <a:avLst/>
              <a:gdLst/>
              <a:ahLst/>
              <a:cxnLst/>
              <a:rect l="l" t="t" r="r" b="b"/>
              <a:pathLst>
                <a:path w="655990" h="461664">
                  <a:moveTo>
                    <a:pt x="0" y="0"/>
                  </a:moveTo>
                  <a:lnTo>
                    <a:pt x="655990" y="0"/>
                  </a:lnTo>
                  <a:lnTo>
                    <a:pt x="655990" y="461664"/>
                  </a:lnTo>
                  <a:lnTo>
                    <a:pt x="0" y="461664"/>
                  </a:lnTo>
                  <a:close/>
                </a:path>
              </a:pathLst>
            </a:custGeom>
            <a:solidFill>
              <a:srgbClr val="000000">
                <a:alpha val="0"/>
              </a:srgbClr>
            </a:solidFill>
          </p:spPr>
          <p:txBody>
            <a:bodyPr/>
            <a:lstStyle/>
            <a:p>
              <a:endParaRPr lang="en-US"/>
            </a:p>
          </p:txBody>
        </p:sp>
        <p:sp>
          <p:nvSpPr>
            <p:cNvPr id="21" name="TextBox 21"/>
            <p:cNvSpPr txBox="1"/>
            <p:nvPr/>
          </p:nvSpPr>
          <p:spPr>
            <a:xfrm>
              <a:off x="0" y="-9525"/>
              <a:ext cx="655990" cy="471189"/>
            </a:xfrm>
            <a:prstGeom prst="rect">
              <a:avLst/>
            </a:prstGeom>
          </p:spPr>
          <p:txBody>
            <a:bodyPr lIns="0" tIns="0" rIns="0" bIns="0" rtlCol="0" anchor="t"/>
            <a:lstStyle/>
            <a:p>
              <a:pPr algn="r">
                <a:lnSpc>
                  <a:spcPts val="1620"/>
                </a:lnSpc>
              </a:pPr>
              <a:r>
                <a:rPr lang="en-US" sz="1350">
                  <a:solidFill>
                    <a:srgbClr val="FFFFFF"/>
                  </a:solidFill>
                  <a:latin typeface="Barlow"/>
                  <a:ea typeface="Barlow"/>
                  <a:cs typeface="Barlow"/>
                  <a:sym typeface="Barlow"/>
                </a:rPr>
                <a:t>6</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Blurred Star Light Blue"/>
          <p:cNvSpPr/>
          <p:nvPr/>
        </p:nvSpPr>
        <p:spPr>
          <a:xfrm>
            <a:off x="3803626" y="-4114800"/>
            <a:ext cx="8473205" cy="8229600"/>
          </a:xfrm>
          <a:custGeom>
            <a:avLst/>
            <a:gdLst/>
            <a:ahLst/>
            <a:cxnLst/>
            <a:rect l="l" t="t" r="r" b="b"/>
            <a:pathLst>
              <a:path w="8473205" h="8229600">
                <a:moveTo>
                  <a:pt x="0" y="0"/>
                </a:moveTo>
                <a:lnTo>
                  <a:pt x="8473204" y="0"/>
                </a:lnTo>
                <a:lnTo>
                  <a:pt x="8473204" y="8229600"/>
                </a:lnTo>
                <a:lnTo>
                  <a:pt x="0" y="8229600"/>
                </a:lnTo>
                <a:lnTo>
                  <a:pt x="0" y="0"/>
                </a:lnTo>
                <a:close/>
              </a:path>
            </a:pathLst>
          </a:custGeom>
          <a:blipFill>
            <a:blip r:embed="rId3"/>
            <a:stretch>
              <a:fillRect/>
            </a:stretch>
          </a:blipFill>
        </p:spPr>
        <p:txBody>
          <a:bodyPr/>
          <a:lstStyle/>
          <a:p>
            <a:endParaRPr lang="en-US"/>
          </a:p>
        </p:txBody>
      </p:sp>
      <p:sp>
        <p:nvSpPr>
          <p:cNvPr id="3" name="Freeform 3" descr="abstract technology futuristic"/>
          <p:cNvSpPr/>
          <p:nvPr/>
        </p:nvSpPr>
        <p:spPr>
          <a:xfrm>
            <a:off x="12276830" y="8960816"/>
            <a:ext cx="6432087" cy="594968"/>
          </a:xfrm>
          <a:custGeom>
            <a:avLst/>
            <a:gdLst/>
            <a:ahLst/>
            <a:cxnLst/>
            <a:rect l="l" t="t" r="r" b="b"/>
            <a:pathLst>
              <a:path w="6432087" h="594968">
                <a:moveTo>
                  <a:pt x="0" y="0"/>
                </a:moveTo>
                <a:lnTo>
                  <a:pt x="6432087" y="0"/>
                </a:lnTo>
                <a:lnTo>
                  <a:pt x="6432087" y="594968"/>
                </a:lnTo>
                <a:lnTo>
                  <a:pt x="0" y="5949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105596" y="1434039"/>
            <a:ext cx="16119987" cy="1061829"/>
            <a:chOff x="0" y="0"/>
            <a:chExt cx="21493316" cy="1415772"/>
          </a:xfrm>
        </p:grpSpPr>
        <p:sp>
          <p:nvSpPr>
            <p:cNvPr id="5" name="Freeform 5"/>
            <p:cNvSpPr/>
            <p:nvPr/>
          </p:nvSpPr>
          <p:spPr>
            <a:xfrm>
              <a:off x="0" y="0"/>
              <a:ext cx="21493316" cy="1415772"/>
            </a:xfrm>
            <a:custGeom>
              <a:avLst/>
              <a:gdLst/>
              <a:ahLst/>
              <a:cxnLst/>
              <a:rect l="l" t="t" r="r" b="b"/>
              <a:pathLst>
                <a:path w="21493316" h="1415772">
                  <a:moveTo>
                    <a:pt x="0" y="0"/>
                  </a:moveTo>
                  <a:lnTo>
                    <a:pt x="21493316" y="0"/>
                  </a:lnTo>
                  <a:lnTo>
                    <a:pt x="21493316" y="1415772"/>
                  </a:lnTo>
                  <a:lnTo>
                    <a:pt x="0" y="1415772"/>
                  </a:lnTo>
                  <a:close/>
                </a:path>
              </a:pathLst>
            </a:custGeom>
            <a:solidFill>
              <a:srgbClr val="000000">
                <a:alpha val="0"/>
              </a:srgbClr>
            </a:solidFill>
          </p:spPr>
          <p:txBody>
            <a:bodyPr/>
            <a:lstStyle/>
            <a:p>
              <a:endParaRPr lang="en-US"/>
            </a:p>
          </p:txBody>
        </p:sp>
        <p:sp>
          <p:nvSpPr>
            <p:cNvPr id="6" name="TextBox 6"/>
            <p:cNvSpPr txBox="1"/>
            <p:nvPr/>
          </p:nvSpPr>
          <p:spPr>
            <a:xfrm>
              <a:off x="0" y="-19050"/>
              <a:ext cx="21493316" cy="1434822"/>
            </a:xfrm>
            <a:prstGeom prst="rect">
              <a:avLst/>
            </a:prstGeom>
          </p:spPr>
          <p:txBody>
            <a:bodyPr lIns="0" tIns="0" rIns="0" bIns="0" rtlCol="0" anchor="t"/>
            <a:lstStyle/>
            <a:p>
              <a:pPr algn="l">
                <a:lnSpc>
                  <a:spcPts val="7200"/>
                </a:lnSpc>
              </a:pPr>
              <a:r>
                <a:rPr lang="en-US" sz="6000" b="1">
                  <a:solidFill>
                    <a:srgbClr val="FFFFFF"/>
                  </a:solidFill>
                  <a:latin typeface="Barlow Bold"/>
                  <a:ea typeface="Barlow Bold"/>
                  <a:cs typeface="Barlow Bold"/>
                  <a:sym typeface="Barlow Bold"/>
                </a:rPr>
                <a:t>Why Agentic AI is a different beast?</a:t>
              </a:r>
            </a:p>
          </p:txBody>
        </p:sp>
      </p:grpSp>
      <p:grpSp>
        <p:nvGrpSpPr>
          <p:cNvPr id="7" name="Group 7"/>
          <p:cNvGrpSpPr/>
          <p:nvPr/>
        </p:nvGrpSpPr>
        <p:grpSpPr>
          <a:xfrm>
            <a:off x="1105598" y="880041"/>
            <a:ext cx="16119987" cy="553998"/>
            <a:chOff x="0" y="0"/>
            <a:chExt cx="21493316" cy="738664"/>
          </a:xfrm>
        </p:grpSpPr>
        <p:sp>
          <p:nvSpPr>
            <p:cNvPr id="8" name="Freeform 8"/>
            <p:cNvSpPr/>
            <p:nvPr/>
          </p:nvSpPr>
          <p:spPr>
            <a:xfrm>
              <a:off x="0" y="0"/>
              <a:ext cx="21493316" cy="738664"/>
            </a:xfrm>
            <a:custGeom>
              <a:avLst/>
              <a:gdLst/>
              <a:ahLst/>
              <a:cxnLst/>
              <a:rect l="l" t="t" r="r" b="b"/>
              <a:pathLst>
                <a:path w="21493316" h="738664">
                  <a:moveTo>
                    <a:pt x="0" y="0"/>
                  </a:moveTo>
                  <a:lnTo>
                    <a:pt x="21493316" y="0"/>
                  </a:lnTo>
                  <a:lnTo>
                    <a:pt x="21493316" y="738664"/>
                  </a:lnTo>
                  <a:lnTo>
                    <a:pt x="0" y="738664"/>
                  </a:lnTo>
                  <a:close/>
                </a:path>
              </a:pathLst>
            </a:custGeom>
            <a:solidFill>
              <a:srgbClr val="000000">
                <a:alpha val="0"/>
              </a:srgbClr>
            </a:solidFill>
          </p:spPr>
          <p:txBody>
            <a:bodyPr/>
            <a:lstStyle/>
            <a:p>
              <a:endParaRPr lang="en-US"/>
            </a:p>
          </p:txBody>
        </p:sp>
        <p:sp>
          <p:nvSpPr>
            <p:cNvPr id="9" name="TextBox 9"/>
            <p:cNvSpPr txBox="1"/>
            <p:nvPr/>
          </p:nvSpPr>
          <p:spPr>
            <a:xfrm>
              <a:off x="0" y="-28575"/>
              <a:ext cx="21493316" cy="767239"/>
            </a:xfrm>
            <a:prstGeom prst="rect">
              <a:avLst/>
            </a:prstGeom>
          </p:spPr>
          <p:txBody>
            <a:bodyPr lIns="0" tIns="0" rIns="0" bIns="0" rtlCol="0" anchor="t"/>
            <a:lstStyle/>
            <a:p>
              <a:pPr algn="l">
                <a:lnSpc>
                  <a:spcPts val="3240"/>
                </a:lnSpc>
              </a:pPr>
              <a:r>
                <a:rPr lang="en-US" sz="2700">
                  <a:solidFill>
                    <a:srgbClr val="5AE0A7"/>
                  </a:solidFill>
                  <a:latin typeface="Poppins Light"/>
                  <a:ea typeface="Poppins Light"/>
                  <a:cs typeface="Poppins Light"/>
                  <a:sym typeface="Poppins Light"/>
                </a:rPr>
                <a:t>The core problem and Agenda</a:t>
              </a:r>
            </a:p>
          </p:txBody>
        </p:sp>
      </p:grpSp>
      <p:grpSp>
        <p:nvGrpSpPr>
          <p:cNvPr id="10" name="Group 10"/>
          <p:cNvGrpSpPr/>
          <p:nvPr/>
        </p:nvGrpSpPr>
        <p:grpSpPr>
          <a:xfrm>
            <a:off x="1284363" y="2494065"/>
            <a:ext cx="410766" cy="79125"/>
            <a:chOff x="0" y="0"/>
            <a:chExt cx="547688" cy="105500"/>
          </a:xfrm>
        </p:grpSpPr>
        <p:sp>
          <p:nvSpPr>
            <p:cNvPr id="11" name="Freeform 11"/>
            <p:cNvSpPr/>
            <p:nvPr/>
          </p:nvSpPr>
          <p:spPr>
            <a:xfrm>
              <a:off x="0" y="0"/>
              <a:ext cx="547751" cy="105537"/>
            </a:xfrm>
            <a:custGeom>
              <a:avLst/>
              <a:gdLst/>
              <a:ahLst/>
              <a:cxnLst/>
              <a:rect l="l" t="t" r="r" b="b"/>
              <a:pathLst>
                <a:path w="547751" h="105537">
                  <a:moveTo>
                    <a:pt x="0" y="0"/>
                  </a:moveTo>
                  <a:lnTo>
                    <a:pt x="547751" y="0"/>
                  </a:lnTo>
                  <a:lnTo>
                    <a:pt x="547751" y="105537"/>
                  </a:lnTo>
                  <a:lnTo>
                    <a:pt x="0" y="105537"/>
                  </a:lnTo>
                  <a:close/>
                </a:path>
              </a:pathLst>
            </a:custGeom>
            <a:solidFill>
              <a:srgbClr val="5AE0A7"/>
            </a:solidFill>
          </p:spPr>
          <p:txBody>
            <a:bodyPr/>
            <a:lstStyle/>
            <a:p>
              <a:endParaRPr lang="en-US"/>
            </a:p>
          </p:txBody>
        </p:sp>
      </p:grpSp>
      <p:grpSp>
        <p:nvGrpSpPr>
          <p:cNvPr id="12" name="Group 12"/>
          <p:cNvGrpSpPr/>
          <p:nvPr/>
        </p:nvGrpSpPr>
        <p:grpSpPr>
          <a:xfrm>
            <a:off x="1160541" y="2948007"/>
            <a:ext cx="15832059" cy="4062589"/>
            <a:chOff x="0" y="0"/>
            <a:chExt cx="21109412" cy="5416786"/>
          </a:xfrm>
        </p:grpSpPr>
        <p:sp>
          <p:nvSpPr>
            <p:cNvPr id="13" name="Freeform 13"/>
            <p:cNvSpPr/>
            <p:nvPr/>
          </p:nvSpPr>
          <p:spPr>
            <a:xfrm>
              <a:off x="0" y="0"/>
              <a:ext cx="21109412" cy="5416786"/>
            </a:xfrm>
            <a:custGeom>
              <a:avLst/>
              <a:gdLst/>
              <a:ahLst/>
              <a:cxnLst/>
              <a:rect l="l" t="t" r="r" b="b"/>
              <a:pathLst>
                <a:path w="21109412" h="5416786">
                  <a:moveTo>
                    <a:pt x="0" y="0"/>
                  </a:moveTo>
                  <a:lnTo>
                    <a:pt x="21109412" y="0"/>
                  </a:lnTo>
                  <a:lnTo>
                    <a:pt x="21109412" y="5416786"/>
                  </a:lnTo>
                  <a:lnTo>
                    <a:pt x="0" y="5416786"/>
                  </a:lnTo>
                  <a:close/>
                </a:path>
              </a:pathLst>
            </a:custGeom>
            <a:solidFill>
              <a:srgbClr val="000000">
                <a:alpha val="0"/>
              </a:srgbClr>
            </a:solidFill>
          </p:spPr>
          <p:txBody>
            <a:bodyPr/>
            <a:lstStyle/>
            <a:p>
              <a:endParaRPr lang="en-US"/>
            </a:p>
          </p:txBody>
        </p:sp>
        <p:sp>
          <p:nvSpPr>
            <p:cNvPr id="14" name="TextBox 14"/>
            <p:cNvSpPr txBox="1"/>
            <p:nvPr/>
          </p:nvSpPr>
          <p:spPr>
            <a:xfrm>
              <a:off x="0" y="-76200"/>
              <a:ext cx="21109412" cy="5492986"/>
            </a:xfrm>
            <a:prstGeom prst="rect">
              <a:avLst/>
            </a:prstGeom>
          </p:spPr>
          <p:txBody>
            <a:bodyPr lIns="0" tIns="0" rIns="0" bIns="0" rtlCol="0" anchor="t"/>
            <a:lstStyle/>
            <a:p>
              <a:pPr marL="651510" lvl="1" indent="-325755" algn="l">
                <a:lnSpc>
                  <a:spcPts val="4320"/>
                </a:lnSpc>
                <a:buAutoNum type="arabicPeriod"/>
              </a:pPr>
              <a:r>
                <a:rPr lang="en-US" sz="3600" b="1">
                  <a:solidFill>
                    <a:srgbClr val="FFFFFF"/>
                  </a:solidFill>
                  <a:latin typeface="Arial Bold"/>
                  <a:ea typeface="Arial Bold"/>
                  <a:cs typeface="Arial Bold"/>
                  <a:sym typeface="Arial Bold"/>
                </a:rPr>
                <a:t>Autonomous Action</a:t>
              </a:r>
            </a:p>
            <a:p>
              <a:pPr marL="651510" lvl="1" indent="-325755" algn="l">
                <a:lnSpc>
                  <a:spcPts val="4320"/>
                </a:lnSpc>
                <a:buAutoNum type="arabicPeriod"/>
              </a:pPr>
              <a:r>
                <a:rPr lang="en-US" sz="3600" b="1">
                  <a:solidFill>
                    <a:srgbClr val="FFFFFF"/>
                  </a:solidFill>
                  <a:latin typeface="Arial Bold"/>
                  <a:ea typeface="Arial Bold"/>
                  <a:cs typeface="Arial Bold"/>
                  <a:sym typeface="Arial Bold"/>
                </a:rPr>
                <a:t>Expanded Attack Surface</a:t>
              </a:r>
            </a:p>
            <a:p>
              <a:pPr marL="651510" lvl="1" indent="-325755" algn="l">
                <a:lnSpc>
                  <a:spcPts val="4320"/>
                </a:lnSpc>
                <a:buAutoNum type="arabicPeriod"/>
              </a:pPr>
              <a:r>
                <a:rPr lang="en-US" sz="3600" b="1">
                  <a:solidFill>
                    <a:srgbClr val="FFFFFF"/>
                  </a:solidFill>
                  <a:latin typeface="Arial Bold"/>
                  <a:ea typeface="Arial Bold"/>
                  <a:cs typeface="Arial Bold"/>
                  <a:sym typeface="Arial Bold"/>
                </a:rPr>
                <a:t>Dynamic Interactions</a:t>
              </a:r>
            </a:p>
            <a:p>
              <a:pPr marL="651510" lvl="1" indent="-325755" algn="l">
                <a:lnSpc>
                  <a:spcPts val="4320"/>
                </a:lnSpc>
                <a:buAutoNum type="arabicPeriod"/>
              </a:pPr>
              <a:r>
                <a:rPr lang="en-US" sz="3600" b="1">
                  <a:solidFill>
                    <a:srgbClr val="FFFFFF"/>
                  </a:solidFill>
                  <a:latin typeface="Arial Bold"/>
                  <a:ea typeface="Arial Bold"/>
                  <a:cs typeface="Arial Bold"/>
                  <a:sym typeface="Arial Bold"/>
                </a:rPr>
                <a:t>Temporally Extended Operations</a:t>
              </a:r>
            </a:p>
            <a:p>
              <a:pPr marL="651510" lvl="1" indent="-325755" algn="l">
                <a:lnSpc>
                  <a:spcPts val="4320"/>
                </a:lnSpc>
                <a:buAutoNum type="arabicPeriod"/>
              </a:pPr>
              <a:r>
                <a:rPr lang="en-US" sz="3600" b="1">
                  <a:solidFill>
                    <a:srgbClr val="FFFFFF"/>
                  </a:solidFill>
                  <a:latin typeface="Arial Bold"/>
                  <a:ea typeface="Arial Bold"/>
                  <a:cs typeface="Arial Bold"/>
                  <a:sym typeface="Arial Bold"/>
                </a:rPr>
                <a:t>Delegation Chains</a:t>
              </a:r>
            </a:p>
          </p:txBody>
        </p:sp>
      </p:grpSp>
      <p:grpSp>
        <p:nvGrpSpPr>
          <p:cNvPr id="15" name="Group 15"/>
          <p:cNvGrpSpPr/>
          <p:nvPr/>
        </p:nvGrpSpPr>
        <p:grpSpPr>
          <a:xfrm>
            <a:off x="9144000" y="9544692"/>
            <a:ext cx="8081585" cy="346248"/>
            <a:chOff x="0" y="0"/>
            <a:chExt cx="10775446" cy="461664"/>
          </a:xfrm>
        </p:grpSpPr>
        <p:sp>
          <p:nvSpPr>
            <p:cNvPr id="16" name="Freeform 16"/>
            <p:cNvSpPr/>
            <p:nvPr/>
          </p:nvSpPr>
          <p:spPr>
            <a:xfrm>
              <a:off x="0" y="0"/>
              <a:ext cx="10775446" cy="461664"/>
            </a:xfrm>
            <a:custGeom>
              <a:avLst/>
              <a:gdLst/>
              <a:ahLst/>
              <a:cxnLst/>
              <a:rect l="l" t="t" r="r" b="b"/>
              <a:pathLst>
                <a:path w="10775446" h="461664">
                  <a:moveTo>
                    <a:pt x="0" y="0"/>
                  </a:moveTo>
                  <a:lnTo>
                    <a:pt x="10775446" y="0"/>
                  </a:lnTo>
                  <a:lnTo>
                    <a:pt x="10775446" y="461664"/>
                  </a:lnTo>
                  <a:lnTo>
                    <a:pt x="0" y="461664"/>
                  </a:lnTo>
                  <a:close/>
                </a:path>
              </a:pathLst>
            </a:custGeom>
            <a:solidFill>
              <a:srgbClr val="000000">
                <a:alpha val="0"/>
              </a:srgbClr>
            </a:solidFill>
          </p:spPr>
          <p:txBody>
            <a:bodyPr/>
            <a:lstStyle/>
            <a:p>
              <a:endParaRPr lang="en-US"/>
            </a:p>
          </p:txBody>
        </p:sp>
        <p:sp>
          <p:nvSpPr>
            <p:cNvPr id="17" name="TextBox 17"/>
            <p:cNvSpPr txBox="1"/>
            <p:nvPr/>
          </p:nvSpPr>
          <p:spPr>
            <a:xfrm>
              <a:off x="0" y="-19050"/>
              <a:ext cx="10775446" cy="480714"/>
            </a:xfrm>
            <a:prstGeom prst="rect">
              <a:avLst/>
            </a:prstGeom>
          </p:spPr>
          <p:txBody>
            <a:bodyPr lIns="0" tIns="0" rIns="0" bIns="0" rtlCol="0" anchor="t"/>
            <a:lstStyle/>
            <a:p>
              <a:pPr algn="r">
                <a:lnSpc>
                  <a:spcPts val="1620"/>
                </a:lnSpc>
              </a:pPr>
              <a:r>
                <a:rPr lang="en-US" sz="1350">
                  <a:solidFill>
                    <a:srgbClr val="FFFFFF"/>
                  </a:solidFill>
                  <a:latin typeface="Poppins Light"/>
                  <a:ea typeface="Poppins Light"/>
                  <a:cs typeface="Poppins Light"/>
                  <a:sym typeface="Poppins Light"/>
                </a:rPr>
                <a:t>© Author. This work is licensed under Creative Commons Attribution 4.0 International</a:t>
              </a:r>
            </a:p>
          </p:txBody>
        </p:sp>
      </p:grpSp>
      <p:grpSp>
        <p:nvGrpSpPr>
          <p:cNvPr id="18" name="Group 18"/>
          <p:cNvGrpSpPr/>
          <p:nvPr/>
        </p:nvGrpSpPr>
        <p:grpSpPr>
          <a:xfrm>
            <a:off x="17323594" y="9544692"/>
            <a:ext cx="491993" cy="346248"/>
            <a:chOff x="0" y="0"/>
            <a:chExt cx="655990" cy="461664"/>
          </a:xfrm>
        </p:grpSpPr>
        <p:sp>
          <p:nvSpPr>
            <p:cNvPr id="19" name="Freeform 19"/>
            <p:cNvSpPr/>
            <p:nvPr/>
          </p:nvSpPr>
          <p:spPr>
            <a:xfrm>
              <a:off x="0" y="0"/>
              <a:ext cx="655990" cy="461664"/>
            </a:xfrm>
            <a:custGeom>
              <a:avLst/>
              <a:gdLst/>
              <a:ahLst/>
              <a:cxnLst/>
              <a:rect l="l" t="t" r="r" b="b"/>
              <a:pathLst>
                <a:path w="655990" h="461664">
                  <a:moveTo>
                    <a:pt x="0" y="0"/>
                  </a:moveTo>
                  <a:lnTo>
                    <a:pt x="655990" y="0"/>
                  </a:lnTo>
                  <a:lnTo>
                    <a:pt x="655990" y="461664"/>
                  </a:lnTo>
                  <a:lnTo>
                    <a:pt x="0" y="461664"/>
                  </a:lnTo>
                  <a:close/>
                </a:path>
              </a:pathLst>
            </a:custGeom>
            <a:solidFill>
              <a:srgbClr val="000000">
                <a:alpha val="0"/>
              </a:srgbClr>
            </a:solidFill>
          </p:spPr>
          <p:txBody>
            <a:bodyPr/>
            <a:lstStyle/>
            <a:p>
              <a:endParaRPr lang="en-US"/>
            </a:p>
          </p:txBody>
        </p:sp>
        <p:sp>
          <p:nvSpPr>
            <p:cNvPr id="20" name="TextBox 20"/>
            <p:cNvSpPr txBox="1"/>
            <p:nvPr/>
          </p:nvSpPr>
          <p:spPr>
            <a:xfrm>
              <a:off x="0" y="-9525"/>
              <a:ext cx="655990" cy="471189"/>
            </a:xfrm>
            <a:prstGeom prst="rect">
              <a:avLst/>
            </a:prstGeom>
          </p:spPr>
          <p:txBody>
            <a:bodyPr lIns="0" tIns="0" rIns="0" bIns="0" rtlCol="0" anchor="t"/>
            <a:lstStyle/>
            <a:p>
              <a:pPr algn="r">
                <a:lnSpc>
                  <a:spcPts val="1620"/>
                </a:lnSpc>
              </a:pPr>
              <a:r>
                <a:rPr lang="en-US" sz="1350">
                  <a:solidFill>
                    <a:srgbClr val="FFFFFF"/>
                  </a:solidFill>
                  <a:latin typeface="Barlow"/>
                  <a:ea typeface="Barlow"/>
                  <a:cs typeface="Barlow"/>
                  <a:sym typeface="Barlow"/>
                </a:rPr>
                <a:t>7</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abstract technology futuristic"/>
          <p:cNvSpPr/>
          <p:nvPr/>
        </p:nvSpPr>
        <p:spPr>
          <a:xfrm>
            <a:off x="12276830" y="8960816"/>
            <a:ext cx="6432087" cy="594968"/>
          </a:xfrm>
          <a:custGeom>
            <a:avLst/>
            <a:gdLst/>
            <a:ahLst/>
            <a:cxnLst/>
            <a:rect l="l" t="t" r="r" b="b"/>
            <a:pathLst>
              <a:path w="6432087" h="594968">
                <a:moveTo>
                  <a:pt x="0" y="0"/>
                </a:moveTo>
                <a:lnTo>
                  <a:pt x="6432087" y="0"/>
                </a:lnTo>
                <a:lnTo>
                  <a:pt x="6432087" y="594968"/>
                </a:lnTo>
                <a:lnTo>
                  <a:pt x="0" y="5949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a:off x="9144000" y="9544692"/>
            <a:ext cx="8081585" cy="346248"/>
            <a:chOff x="0" y="0"/>
            <a:chExt cx="10775446" cy="461664"/>
          </a:xfrm>
        </p:grpSpPr>
        <p:sp>
          <p:nvSpPr>
            <p:cNvPr id="4" name="Freeform 4"/>
            <p:cNvSpPr/>
            <p:nvPr/>
          </p:nvSpPr>
          <p:spPr>
            <a:xfrm>
              <a:off x="0" y="0"/>
              <a:ext cx="10775446" cy="461664"/>
            </a:xfrm>
            <a:custGeom>
              <a:avLst/>
              <a:gdLst/>
              <a:ahLst/>
              <a:cxnLst/>
              <a:rect l="l" t="t" r="r" b="b"/>
              <a:pathLst>
                <a:path w="10775446" h="461664">
                  <a:moveTo>
                    <a:pt x="0" y="0"/>
                  </a:moveTo>
                  <a:lnTo>
                    <a:pt x="10775446" y="0"/>
                  </a:lnTo>
                  <a:lnTo>
                    <a:pt x="10775446" y="461664"/>
                  </a:lnTo>
                  <a:lnTo>
                    <a:pt x="0" y="461664"/>
                  </a:lnTo>
                  <a:close/>
                </a:path>
              </a:pathLst>
            </a:custGeom>
            <a:solidFill>
              <a:srgbClr val="000000">
                <a:alpha val="0"/>
              </a:srgbClr>
            </a:solidFill>
          </p:spPr>
          <p:txBody>
            <a:bodyPr/>
            <a:lstStyle/>
            <a:p>
              <a:endParaRPr lang="en-US"/>
            </a:p>
          </p:txBody>
        </p:sp>
        <p:sp>
          <p:nvSpPr>
            <p:cNvPr id="5" name="TextBox 5"/>
            <p:cNvSpPr txBox="1"/>
            <p:nvPr/>
          </p:nvSpPr>
          <p:spPr>
            <a:xfrm>
              <a:off x="0" y="-19050"/>
              <a:ext cx="10775446" cy="480714"/>
            </a:xfrm>
            <a:prstGeom prst="rect">
              <a:avLst/>
            </a:prstGeom>
          </p:spPr>
          <p:txBody>
            <a:bodyPr lIns="0" tIns="0" rIns="0" bIns="0" rtlCol="0" anchor="t"/>
            <a:lstStyle/>
            <a:p>
              <a:pPr algn="r">
                <a:lnSpc>
                  <a:spcPts val="1620"/>
                </a:lnSpc>
              </a:pPr>
              <a:r>
                <a:rPr lang="en-US" sz="1350">
                  <a:solidFill>
                    <a:srgbClr val="FFFFFF"/>
                  </a:solidFill>
                  <a:latin typeface="Poppins Light"/>
                  <a:ea typeface="Poppins Light"/>
                  <a:cs typeface="Poppins Light"/>
                  <a:sym typeface="Poppins Light"/>
                </a:rPr>
                <a:t>© Author. This work is licensed under Creative Commons Attribution 4.0 International</a:t>
              </a:r>
            </a:p>
          </p:txBody>
        </p:sp>
      </p:grpSp>
      <p:grpSp>
        <p:nvGrpSpPr>
          <p:cNvPr id="6" name="Group 6"/>
          <p:cNvGrpSpPr/>
          <p:nvPr/>
        </p:nvGrpSpPr>
        <p:grpSpPr>
          <a:xfrm>
            <a:off x="17323594" y="9544692"/>
            <a:ext cx="491993" cy="346248"/>
            <a:chOff x="0" y="0"/>
            <a:chExt cx="655990" cy="461664"/>
          </a:xfrm>
        </p:grpSpPr>
        <p:sp>
          <p:nvSpPr>
            <p:cNvPr id="7" name="Freeform 7"/>
            <p:cNvSpPr/>
            <p:nvPr/>
          </p:nvSpPr>
          <p:spPr>
            <a:xfrm>
              <a:off x="0" y="0"/>
              <a:ext cx="655990" cy="461664"/>
            </a:xfrm>
            <a:custGeom>
              <a:avLst/>
              <a:gdLst/>
              <a:ahLst/>
              <a:cxnLst/>
              <a:rect l="l" t="t" r="r" b="b"/>
              <a:pathLst>
                <a:path w="655990" h="461664">
                  <a:moveTo>
                    <a:pt x="0" y="0"/>
                  </a:moveTo>
                  <a:lnTo>
                    <a:pt x="655990" y="0"/>
                  </a:lnTo>
                  <a:lnTo>
                    <a:pt x="655990" y="461664"/>
                  </a:lnTo>
                  <a:lnTo>
                    <a:pt x="0" y="461664"/>
                  </a:lnTo>
                  <a:close/>
                </a:path>
              </a:pathLst>
            </a:custGeom>
            <a:solidFill>
              <a:srgbClr val="000000">
                <a:alpha val="0"/>
              </a:srgbClr>
            </a:solidFill>
          </p:spPr>
          <p:txBody>
            <a:bodyPr/>
            <a:lstStyle/>
            <a:p>
              <a:endParaRPr lang="en-US"/>
            </a:p>
          </p:txBody>
        </p:sp>
        <p:sp>
          <p:nvSpPr>
            <p:cNvPr id="8" name="TextBox 8"/>
            <p:cNvSpPr txBox="1"/>
            <p:nvPr/>
          </p:nvSpPr>
          <p:spPr>
            <a:xfrm>
              <a:off x="0" y="-9525"/>
              <a:ext cx="655990" cy="471189"/>
            </a:xfrm>
            <a:prstGeom prst="rect">
              <a:avLst/>
            </a:prstGeom>
          </p:spPr>
          <p:txBody>
            <a:bodyPr lIns="0" tIns="0" rIns="0" bIns="0" rtlCol="0" anchor="t"/>
            <a:lstStyle/>
            <a:p>
              <a:pPr algn="r">
                <a:lnSpc>
                  <a:spcPts val="1620"/>
                </a:lnSpc>
              </a:pPr>
              <a:r>
                <a:rPr lang="en-US" sz="1350">
                  <a:solidFill>
                    <a:srgbClr val="FFFFFF"/>
                  </a:solidFill>
                  <a:latin typeface="Barlow"/>
                  <a:ea typeface="Barlow"/>
                  <a:cs typeface="Barlow"/>
                  <a:sym typeface="Barlow"/>
                </a:rPr>
                <a:t>8</a:t>
              </a:r>
            </a:p>
          </p:txBody>
        </p:sp>
      </p:grpSp>
      <p:grpSp>
        <p:nvGrpSpPr>
          <p:cNvPr id="9" name="Group 9"/>
          <p:cNvGrpSpPr/>
          <p:nvPr/>
        </p:nvGrpSpPr>
        <p:grpSpPr>
          <a:xfrm>
            <a:off x="12276830" y="790468"/>
            <a:ext cx="5578437" cy="6695462"/>
            <a:chOff x="0" y="0"/>
            <a:chExt cx="7437916" cy="8927282"/>
          </a:xfrm>
        </p:grpSpPr>
        <p:sp>
          <p:nvSpPr>
            <p:cNvPr id="10" name="Freeform 10"/>
            <p:cNvSpPr/>
            <p:nvPr/>
          </p:nvSpPr>
          <p:spPr>
            <a:xfrm>
              <a:off x="0" y="0"/>
              <a:ext cx="7437917" cy="8927283"/>
            </a:xfrm>
            <a:custGeom>
              <a:avLst/>
              <a:gdLst/>
              <a:ahLst/>
              <a:cxnLst/>
              <a:rect l="l" t="t" r="r" b="b"/>
              <a:pathLst>
                <a:path w="7437917" h="8927283">
                  <a:moveTo>
                    <a:pt x="0" y="0"/>
                  </a:moveTo>
                  <a:lnTo>
                    <a:pt x="7437917" y="0"/>
                  </a:lnTo>
                  <a:lnTo>
                    <a:pt x="7437917" y="8927283"/>
                  </a:lnTo>
                  <a:lnTo>
                    <a:pt x="0" y="8927283"/>
                  </a:lnTo>
                  <a:close/>
                </a:path>
              </a:pathLst>
            </a:custGeom>
            <a:solidFill>
              <a:srgbClr val="000000">
                <a:alpha val="0"/>
              </a:srgbClr>
            </a:solidFill>
          </p:spPr>
          <p:txBody>
            <a:bodyPr/>
            <a:lstStyle/>
            <a:p>
              <a:endParaRPr lang="en-US"/>
            </a:p>
          </p:txBody>
        </p:sp>
        <p:sp>
          <p:nvSpPr>
            <p:cNvPr id="11" name="TextBox 11"/>
            <p:cNvSpPr txBox="1"/>
            <p:nvPr/>
          </p:nvSpPr>
          <p:spPr>
            <a:xfrm>
              <a:off x="0" y="-57150"/>
              <a:ext cx="7437916" cy="8984432"/>
            </a:xfrm>
            <a:prstGeom prst="rect">
              <a:avLst/>
            </a:prstGeom>
          </p:spPr>
          <p:txBody>
            <a:bodyPr lIns="0" tIns="0" rIns="0" bIns="0" rtlCol="0" anchor="t"/>
            <a:lstStyle/>
            <a:p>
              <a:pPr algn="l">
                <a:lnSpc>
                  <a:spcPts val="3240"/>
                </a:lnSpc>
              </a:pPr>
              <a:r>
                <a:rPr lang="en-US" sz="2700" b="1">
                  <a:solidFill>
                    <a:srgbClr val="FFFFFF"/>
                  </a:solidFill>
                  <a:latin typeface="Arial Bold"/>
                  <a:ea typeface="Arial Bold"/>
                  <a:cs typeface="Arial Bold"/>
                  <a:sym typeface="Arial Bold"/>
                </a:rPr>
                <a:t>•Planning Engine: Reasoning Hijacking, Goal Manipulation</a:t>
              </a:r>
            </a:p>
            <a:p>
              <a:pPr algn="l">
                <a:lnSpc>
                  <a:spcPts val="3240"/>
                </a:lnSpc>
              </a:pPr>
              <a:endParaRPr lang="en-US" sz="2700" b="1">
                <a:solidFill>
                  <a:srgbClr val="FFFFFF"/>
                </a:solidFill>
                <a:latin typeface="Arial Bold"/>
                <a:ea typeface="Arial Bold"/>
                <a:cs typeface="Arial Bold"/>
                <a:sym typeface="Arial Bold"/>
              </a:endParaRPr>
            </a:p>
            <a:p>
              <a:pPr algn="l">
                <a:lnSpc>
                  <a:spcPts val="3240"/>
                </a:lnSpc>
              </a:pPr>
              <a:r>
                <a:rPr lang="en-US" sz="2700" b="1">
                  <a:solidFill>
                    <a:srgbClr val="FFFFFF"/>
                  </a:solidFill>
                  <a:latin typeface="Arial Bold"/>
                  <a:ea typeface="Arial Bold"/>
                  <a:cs typeface="Arial Bold"/>
                  <a:sym typeface="Arial Bold"/>
                </a:rPr>
                <a:t>•Memory: Contamination, Poisoning</a:t>
              </a:r>
            </a:p>
            <a:p>
              <a:pPr algn="l">
                <a:lnSpc>
                  <a:spcPts val="3240"/>
                </a:lnSpc>
              </a:pPr>
              <a:endParaRPr lang="en-US" sz="2700" b="1">
                <a:solidFill>
                  <a:srgbClr val="FFFFFF"/>
                </a:solidFill>
                <a:latin typeface="Arial Bold"/>
                <a:ea typeface="Arial Bold"/>
                <a:cs typeface="Arial Bold"/>
                <a:sym typeface="Arial Bold"/>
              </a:endParaRPr>
            </a:p>
            <a:p>
              <a:pPr algn="l">
                <a:lnSpc>
                  <a:spcPts val="3240"/>
                </a:lnSpc>
              </a:pPr>
              <a:r>
                <a:rPr lang="en-US" sz="2700" b="1">
                  <a:solidFill>
                    <a:srgbClr val="FFFFFF"/>
                  </a:solidFill>
                  <a:latin typeface="Arial Bold"/>
                  <a:ea typeface="Arial Bold"/>
                  <a:cs typeface="Arial Bold"/>
                  <a:sym typeface="Arial Bold"/>
                </a:rPr>
                <a:t>•Tool Interface: Function Chain Exploits, Privilege Escalation</a:t>
              </a:r>
            </a:p>
            <a:p>
              <a:pPr algn="l">
                <a:lnSpc>
                  <a:spcPts val="3240"/>
                </a:lnSpc>
              </a:pPr>
              <a:endParaRPr lang="en-US" sz="2700" b="1">
                <a:solidFill>
                  <a:srgbClr val="FFFFFF"/>
                </a:solidFill>
                <a:latin typeface="Arial Bold"/>
                <a:ea typeface="Arial Bold"/>
                <a:cs typeface="Arial Bold"/>
                <a:sym typeface="Arial Bold"/>
              </a:endParaRPr>
            </a:p>
            <a:p>
              <a:pPr algn="l">
                <a:lnSpc>
                  <a:spcPts val="3240"/>
                </a:lnSpc>
              </a:pPr>
              <a:r>
                <a:rPr lang="en-US" sz="2700" b="1">
                  <a:solidFill>
                    <a:srgbClr val="FFFFFF"/>
                  </a:solidFill>
                  <a:latin typeface="Arial Bold"/>
                  <a:ea typeface="Arial Bold"/>
                  <a:cs typeface="Arial Bold"/>
                  <a:sym typeface="Arial Bold"/>
                </a:rPr>
                <a:t>•Input/Output: Prompt Injection, Data Leakage</a:t>
              </a:r>
            </a:p>
            <a:p>
              <a:pPr algn="l">
                <a:lnSpc>
                  <a:spcPts val="3240"/>
                </a:lnSpc>
              </a:pPr>
              <a:endParaRPr lang="en-US" sz="2700" b="1">
                <a:solidFill>
                  <a:srgbClr val="FFFFFF"/>
                </a:solidFill>
                <a:latin typeface="Arial Bold"/>
                <a:ea typeface="Arial Bold"/>
                <a:cs typeface="Arial Bold"/>
                <a:sym typeface="Arial Bold"/>
              </a:endParaRPr>
            </a:p>
            <a:p>
              <a:pPr algn="l">
                <a:lnSpc>
                  <a:spcPts val="3240"/>
                </a:lnSpc>
              </a:pPr>
              <a:r>
                <a:rPr lang="en-US" sz="2700" b="1">
                  <a:solidFill>
                    <a:srgbClr val="FFFFFF"/>
                  </a:solidFill>
                  <a:latin typeface="Arial Bold"/>
                  <a:ea typeface="Arial Bold"/>
                  <a:cs typeface="Arial Bold"/>
                  <a:sym typeface="Arial Bold"/>
                </a:rPr>
                <a:t>•Inter-Agent Comms: Communication Poisoning (if multi-agent)</a:t>
              </a:r>
            </a:p>
            <a:p>
              <a:pPr algn="l">
                <a:lnSpc>
                  <a:spcPts val="3600"/>
                </a:lnSpc>
              </a:pPr>
              <a:endParaRPr lang="en-US" sz="2700" b="1">
                <a:solidFill>
                  <a:srgbClr val="FFFFFF"/>
                </a:solidFill>
                <a:latin typeface="Arial Bold"/>
                <a:ea typeface="Arial Bold"/>
                <a:cs typeface="Arial Bold"/>
                <a:sym typeface="Arial Bold"/>
              </a:endParaRPr>
            </a:p>
          </p:txBody>
        </p:sp>
      </p:grpSp>
      <p:pic>
        <p:nvPicPr>
          <p:cNvPr id="12" name="Picture 4" descr="Uploaded image">
            <a:extLst>
              <a:ext uri="{FF2B5EF4-FFF2-40B4-BE49-F238E27FC236}">
                <a16:creationId xmlns:a16="http://schemas.microsoft.com/office/drawing/2014/main" id="{175CCE49-7F11-0137-20A5-E32B9F9671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888" y="721154"/>
            <a:ext cx="10949975" cy="82396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Blurred Star Light Blue"/>
          <p:cNvSpPr/>
          <p:nvPr/>
        </p:nvSpPr>
        <p:spPr>
          <a:xfrm>
            <a:off x="3803626" y="-4114800"/>
            <a:ext cx="8473205" cy="8229600"/>
          </a:xfrm>
          <a:custGeom>
            <a:avLst/>
            <a:gdLst/>
            <a:ahLst/>
            <a:cxnLst/>
            <a:rect l="l" t="t" r="r" b="b"/>
            <a:pathLst>
              <a:path w="8473205" h="8229600">
                <a:moveTo>
                  <a:pt x="0" y="0"/>
                </a:moveTo>
                <a:lnTo>
                  <a:pt x="8473204" y="0"/>
                </a:lnTo>
                <a:lnTo>
                  <a:pt x="8473204" y="8229600"/>
                </a:lnTo>
                <a:lnTo>
                  <a:pt x="0" y="8229600"/>
                </a:lnTo>
                <a:lnTo>
                  <a:pt x="0" y="0"/>
                </a:lnTo>
                <a:close/>
              </a:path>
            </a:pathLst>
          </a:custGeom>
          <a:blipFill>
            <a:blip r:embed="rId3"/>
            <a:stretch>
              <a:fillRect/>
            </a:stretch>
          </a:blipFill>
        </p:spPr>
        <p:txBody>
          <a:bodyPr/>
          <a:lstStyle/>
          <a:p>
            <a:endParaRPr lang="en-US"/>
          </a:p>
        </p:txBody>
      </p:sp>
      <p:sp>
        <p:nvSpPr>
          <p:cNvPr id="3" name="Freeform 3" descr="abstract technology futuristic"/>
          <p:cNvSpPr/>
          <p:nvPr/>
        </p:nvSpPr>
        <p:spPr>
          <a:xfrm>
            <a:off x="12276830" y="8960816"/>
            <a:ext cx="6432087" cy="594968"/>
          </a:xfrm>
          <a:custGeom>
            <a:avLst/>
            <a:gdLst/>
            <a:ahLst/>
            <a:cxnLst/>
            <a:rect l="l" t="t" r="r" b="b"/>
            <a:pathLst>
              <a:path w="6432087" h="594968">
                <a:moveTo>
                  <a:pt x="0" y="0"/>
                </a:moveTo>
                <a:lnTo>
                  <a:pt x="6432087" y="0"/>
                </a:lnTo>
                <a:lnTo>
                  <a:pt x="6432087" y="594968"/>
                </a:lnTo>
                <a:lnTo>
                  <a:pt x="0" y="5949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718070" y="7424367"/>
            <a:ext cx="3330180" cy="685799"/>
            <a:chOff x="0" y="0"/>
            <a:chExt cx="4440240" cy="914398"/>
          </a:xfrm>
        </p:grpSpPr>
        <p:sp>
          <p:nvSpPr>
            <p:cNvPr id="5" name="Freeform 5"/>
            <p:cNvSpPr/>
            <p:nvPr/>
          </p:nvSpPr>
          <p:spPr>
            <a:xfrm>
              <a:off x="0" y="0"/>
              <a:ext cx="4440301" cy="914400"/>
            </a:xfrm>
            <a:custGeom>
              <a:avLst/>
              <a:gdLst/>
              <a:ahLst/>
              <a:cxnLst/>
              <a:rect l="l" t="t" r="r" b="b"/>
              <a:pathLst>
                <a:path w="4440301" h="914400">
                  <a:moveTo>
                    <a:pt x="0" y="457200"/>
                  </a:moveTo>
                  <a:cubicBezTo>
                    <a:pt x="0" y="204724"/>
                    <a:pt x="204724" y="0"/>
                    <a:pt x="457200" y="0"/>
                  </a:cubicBezTo>
                  <a:lnTo>
                    <a:pt x="3983101" y="0"/>
                  </a:lnTo>
                  <a:cubicBezTo>
                    <a:pt x="4235577" y="0"/>
                    <a:pt x="4440301" y="204724"/>
                    <a:pt x="4440301" y="457200"/>
                  </a:cubicBezTo>
                  <a:cubicBezTo>
                    <a:pt x="4440301" y="709676"/>
                    <a:pt x="4235577" y="914400"/>
                    <a:pt x="3983101" y="914400"/>
                  </a:cubicBezTo>
                  <a:lnTo>
                    <a:pt x="457200" y="914400"/>
                  </a:lnTo>
                  <a:cubicBezTo>
                    <a:pt x="204724" y="914400"/>
                    <a:pt x="0" y="709676"/>
                    <a:pt x="0" y="457200"/>
                  </a:cubicBezTo>
                  <a:close/>
                </a:path>
              </a:pathLst>
            </a:custGeom>
            <a:solidFill>
              <a:srgbClr val="0D1E36"/>
            </a:solidFill>
          </p:spPr>
          <p:txBody>
            <a:bodyPr/>
            <a:lstStyle/>
            <a:p>
              <a:endParaRPr lang="en-US"/>
            </a:p>
          </p:txBody>
        </p:sp>
      </p:grpSp>
      <p:grpSp>
        <p:nvGrpSpPr>
          <p:cNvPr id="6" name="Group 6"/>
          <p:cNvGrpSpPr/>
          <p:nvPr/>
        </p:nvGrpSpPr>
        <p:grpSpPr>
          <a:xfrm>
            <a:off x="1581841" y="3515932"/>
            <a:ext cx="10116900" cy="3648238"/>
            <a:chOff x="0" y="0"/>
            <a:chExt cx="13489200" cy="4864317"/>
          </a:xfrm>
        </p:grpSpPr>
        <p:sp>
          <p:nvSpPr>
            <p:cNvPr id="7" name="Freeform 7"/>
            <p:cNvSpPr/>
            <p:nvPr/>
          </p:nvSpPr>
          <p:spPr>
            <a:xfrm>
              <a:off x="0" y="0"/>
              <a:ext cx="13489200" cy="4864317"/>
            </a:xfrm>
            <a:custGeom>
              <a:avLst/>
              <a:gdLst/>
              <a:ahLst/>
              <a:cxnLst/>
              <a:rect l="l" t="t" r="r" b="b"/>
              <a:pathLst>
                <a:path w="13489200" h="4864317">
                  <a:moveTo>
                    <a:pt x="0" y="0"/>
                  </a:moveTo>
                  <a:lnTo>
                    <a:pt x="13489200" y="0"/>
                  </a:lnTo>
                  <a:lnTo>
                    <a:pt x="13489200" y="4864317"/>
                  </a:lnTo>
                  <a:lnTo>
                    <a:pt x="0" y="4864317"/>
                  </a:lnTo>
                  <a:close/>
                </a:path>
              </a:pathLst>
            </a:custGeom>
            <a:solidFill>
              <a:srgbClr val="000000">
                <a:alpha val="0"/>
              </a:srgbClr>
            </a:solidFill>
          </p:spPr>
          <p:txBody>
            <a:bodyPr/>
            <a:lstStyle/>
            <a:p>
              <a:endParaRPr lang="en-US"/>
            </a:p>
          </p:txBody>
        </p:sp>
        <p:sp>
          <p:nvSpPr>
            <p:cNvPr id="8" name="TextBox 8"/>
            <p:cNvSpPr txBox="1"/>
            <p:nvPr/>
          </p:nvSpPr>
          <p:spPr>
            <a:xfrm>
              <a:off x="0" y="0"/>
              <a:ext cx="13489200" cy="4864317"/>
            </a:xfrm>
            <a:prstGeom prst="rect">
              <a:avLst/>
            </a:prstGeom>
          </p:spPr>
          <p:txBody>
            <a:bodyPr lIns="0" tIns="0" rIns="0" bIns="0" rtlCol="0" anchor="t"/>
            <a:lstStyle/>
            <a:p>
              <a:pPr algn="l">
                <a:lnSpc>
                  <a:spcPts val="12960"/>
                </a:lnSpc>
              </a:pPr>
              <a:r>
                <a:rPr lang="en-US" sz="10800" b="1">
                  <a:solidFill>
                    <a:srgbClr val="FFFFFF"/>
                  </a:solidFill>
                  <a:latin typeface="Barlow Bold"/>
                  <a:ea typeface="Barlow Bold"/>
                  <a:cs typeface="Barlow Bold"/>
                  <a:sym typeface="Barlow Bold"/>
                </a:rPr>
                <a:t>Agentic AI Threat Model</a:t>
              </a:r>
            </a:p>
          </p:txBody>
        </p:sp>
      </p:grpSp>
      <p:grpSp>
        <p:nvGrpSpPr>
          <p:cNvPr id="9" name="Group 9"/>
          <p:cNvGrpSpPr/>
          <p:nvPr/>
        </p:nvGrpSpPr>
        <p:grpSpPr>
          <a:xfrm>
            <a:off x="1970706" y="7513350"/>
            <a:ext cx="2824908" cy="507831"/>
            <a:chOff x="0" y="0"/>
            <a:chExt cx="3766544" cy="677108"/>
          </a:xfrm>
        </p:grpSpPr>
        <p:sp>
          <p:nvSpPr>
            <p:cNvPr id="10" name="Freeform 10"/>
            <p:cNvSpPr/>
            <p:nvPr/>
          </p:nvSpPr>
          <p:spPr>
            <a:xfrm>
              <a:off x="0" y="0"/>
              <a:ext cx="3766544" cy="677108"/>
            </a:xfrm>
            <a:custGeom>
              <a:avLst/>
              <a:gdLst/>
              <a:ahLst/>
              <a:cxnLst/>
              <a:rect l="l" t="t" r="r" b="b"/>
              <a:pathLst>
                <a:path w="3766544" h="677108">
                  <a:moveTo>
                    <a:pt x="0" y="0"/>
                  </a:moveTo>
                  <a:lnTo>
                    <a:pt x="3766544" y="0"/>
                  </a:lnTo>
                  <a:lnTo>
                    <a:pt x="3766544" y="677108"/>
                  </a:lnTo>
                  <a:lnTo>
                    <a:pt x="0" y="677108"/>
                  </a:lnTo>
                  <a:close/>
                </a:path>
              </a:pathLst>
            </a:custGeom>
            <a:solidFill>
              <a:srgbClr val="000000">
                <a:alpha val="0"/>
              </a:srgbClr>
            </a:solidFill>
          </p:spPr>
          <p:txBody>
            <a:bodyPr/>
            <a:lstStyle/>
            <a:p>
              <a:endParaRPr lang="en-US"/>
            </a:p>
          </p:txBody>
        </p:sp>
        <p:sp>
          <p:nvSpPr>
            <p:cNvPr id="11" name="TextBox 11"/>
            <p:cNvSpPr txBox="1"/>
            <p:nvPr/>
          </p:nvSpPr>
          <p:spPr>
            <a:xfrm>
              <a:off x="0" y="-19050"/>
              <a:ext cx="3766544" cy="696158"/>
            </a:xfrm>
            <a:prstGeom prst="rect">
              <a:avLst/>
            </a:prstGeom>
          </p:spPr>
          <p:txBody>
            <a:bodyPr lIns="0" tIns="0" rIns="0" bIns="0" rtlCol="0" anchor="t"/>
            <a:lstStyle/>
            <a:p>
              <a:pPr algn="ctr">
                <a:lnSpc>
                  <a:spcPts val="2879"/>
                </a:lnSpc>
              </a:pPr>
              <a:r>
                <a:rPr lang="en-US" sz="2400">
                  <a:solidFill>
                    <a:srgbClr val="FFFFFF"/>
                  </a:solidFill>
                  <a:latin typeface="Poppins Light"/>
                  <a:ea typeface="Poppins Light"/>
                  <a:cs typeface="Poppins Light"/>
                  <a:sym typeface="Poppins Light"/>
                </a:rPr>
                <a:t>ATFAA</a:t>
              </a:r>
            </a:p>
          </p:txBody>
        </p:sp>
      </p:grpSp>
      <p:sp>
        <p:nvSpPr>
          <p:cNvPr id="12" name="AutoShape 12"/>
          <p:cNvSpPr/>
          <p:nvPr/>
        </p:nvSpPr>
        <p:spPr>
          <a:xfrm>
            <a:off x="5041075" y="7755567"/>
            <a:ext cx="11536149" cy="9525"/>
          </a:xfrm>
          <a:prstGeom prst="line">
            <a:avLst/>
          </a:prstGeom>
          <a:ln w="9525" cap="rnd">
            <a:solidFill>
              <a:srgbClr val="000000"/>
            </a:solidFill>
            <a:prstDash val="solid"/>
            <a:headEnd type="none" w="sm" len="sm"/>
            <a:tailEnd type="none" w="sm" len="sm"/>
          </a:ln>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3765</TotalTime>
  <Words>6121</Words>
  <Application>Microsoft Macintosh PowerPoint</Application>
  <PresentationFormat>Custom</PresentationFormat>
  <Paragraphs>532</Paragraphs>
  <Slides>43</Slides>
  <Notes>43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Arial</vt:lpstr>
      <vt:lpstr>Arial Italics</vt:lpstr>
      <vt:lpstr>Arial Bold</vt:lpstr>
      <vt:lpstr>Barlow</vt:lpstr>
      <vt:lpstr>Poppins</vt:lpstr>
      <vt:lpstr>Calibri</vt:lpstr>
      <vt:lpstr>Barlow Bold</vt:lpstr>
      <vt:lpstr>Poppins Bold</vt:lpstr>
      <vt:lpstr>Poppins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2024-OWASP-Boston-Presentation-Template.pptx</dc:title>
  <cp:lastModifiedBy>Pooja Ramanathan</cp:lastModifiedBy>
  <cp:revision>4</cp:revision>
  <dcterms:created xsi:type="dcterms:W3CDTF">2006-08-16T00:00:00Z</dcterms:created>
  <dcterms:modified xsi:type="dcterms:W3CDTF">2025-04-18T21:19:44Z</dcterms:modified>
  <dc:identifier>DAGjo4-Cp1I</dc:identifier>
</cp:coreProperties>
</file>